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15" d="100"/>
          <a:sy n="115" d="100"/>
        </p:scale>
        <p:origin x="3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C23EE-656D-4804-8A5A-F7C23508B8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A5634FB-7547-40D1-BED5-4A61FEAE7C2D}">
      <dgm:prSet/>
      <dgm:spPr/>
      <dgm:t>
        <a:bodyPr/>
        <a:lstStyle/>
        <a:p>
          <a:r>
            <a:rPr lang="en-GB" b="0" i="0"/>
            <a:t>The study utilized three national databases: including the MINAP database, HES, mortality data.</a:t>
          </a:r>
          <a:endParaRPr lang="en-US"/>
        </a:p>
      </dgm:t>
    </dgm:pt>
    <dgm:pt modelId="{76396F1F-1453-46D5-9681-F0C1881B5BC1}" type="parTrans" cxnId="{5260B48B-8885-493C-AFE4-8B4E2CD15272}">
      <dgm:prSet/>
      <dgm:spPr/>
      <dgm:t>
        <a:bodyPr/>
        <a:lstStyle/>
        <a:p>
          <a:endParaRPr lang="en-US"/>
        </a:p>
      </dgm:t>
    </dgm:pt>
    <dgm:pt modelId="{4B3AC11A-156B-44B6-B771-33546DF23853}" type="sibTrans" cxnId="{5260B48B-8885-493C-AFE4-8B4E2CD15272}">
      <dgm:prSet/>
      <dgm:spPr/>
      <dgm:t>
        <a:bodyPr/>
        <a:lstStyle/>
        <a:p>
          <a:endParaRPr lang="en-US"/>
        </a:p>
      </dgm:t>
    </dgm:pt>
    <dgm:pt modelId="{34273D29-DD87-454C-8EF6-3A96DDF9CF07}">
      <dgm:prSet/>
      <dgm:spPr/>
      <dgm:t>
        <a:bodyPr/>
        <a:lstStyle/>
        <a:p>
          <a:r>
            <a:rPr lang="en-GB" b="0" i="0" dirty="0"/>
            <a:t>Pollutant exposure assessment</a:t>
          </a:r>
          <a:r>
            <a:rPr lang="en-GB" b="0" dirty="0"/>
            <a:t> </a:t>
          </a:r>
          <a:r>
            <a:rPr lang="en-GB" dirty="0"/>
            <a:t>which were </a:t>
          </a:r>
          <a:r>
            <a:rPr lang="en-GB" b="0" i="0" dirty="0"/>
            <a:t>linked to cardiovascular events</a:t>
          </a:r>
          <a:endParaRPr lang="en-US" dirty="0"/>
        </a:p>
      </dgm:t>
    </dgm:pt>
    <dgm:pt modelId="{BA69A442-DEE3-414B-B80E-C8312FDA5714}" type="parTrans" cxnId="{D1B05D60-ED0D-4D81-ADE5-C0357A636B91}">
      <dgm:prSet/>
      <dgm:spPr/>
      <dgm:t>
        <a:bodyPr/>
        <a:lstStyle/>
        <a:p>
          <a:endParaRPr lang="en-US"/>
        </a:p>
      </dgm:t>
    </dgm:pt>
    <dgm:pt modelId="{B9C8FF17-10C7-4DDF-8739-8F7D76D12573}" type="sibTrans" cxnId="{D1B05D60-ED0D-4D81-ADE5-C0357A636B91}">
      <dgm:prSet/>
      <dgm:spPr/>
      <dgm:t>
        <a:bodyPr/>
        <a:lstStyle/>
        <a:p>
          <a:endParaRPr lang="en-US"/>
        </a:p>
      </dgm:t>
    </dgm:pt>
    <dgm:pt modelId="{0BCA0D5E-D226-4096-9B3F-6491542E71E7}">
      <dgm:prSet/>
      <dgm:spPr/>
      <dgm:t>
        <a:bodyPr/>
        <a:lstStyle/>
        <a:p>
          <a:r>
            <a:rPr lang="en-GB" b="0" i="0"/>
            <a:t>A time-stratified case-crossover design was used to model the effects of pollutants</a:t>
          </a:r>
          <a:endParaRPr lang="en-US"/>
        </a:p>
      </dgm:t>
    </dgm:pt>
    <dgm:pt modelId="{9884985A-9D7D-43F1-BBAC-93C63DB33450}" type="parTrans" cxnId="{7D55CC6B-35BC-457D-9E8E-6F0C2E2666C3}">
      <dgm:prSet/>
      <dgm:spPr/>
      <dgm:t>
        <a:bodyPr/>
        <a:lstStyle/>
        <a:p>
          <a:endParaRPr lang="en-US"/>
        </a:p>
      </dgm:t>
    </dgm:pt>
    <dgm:pt modelId="{23E0D28C-D040-4F4E-BF9D-AD42C8AF40D6}" type="sibTrans" cxnId="{7D55CC6B-35BC-457D-9E8E-6F0C2E2666C3}">
      <dgm:prSet/>
      <dgm:spPr/>
      <dgm:t>
        <a:bodyPr/>
        <a:lstStyle/>
        <a:p>
          <a:endParaRPr lang="en-US"/>
        </a:p>
      </dgm:t>
    </dgm:pt>
    <dgm:pt modelId="{9D80F29B-1B5C-4D24-A3EC-9407F568AC3F}">
      <dgm:prSet/>
      <dgm:spPr/>
      <dgm:t>
        <a:bodyPr/>
        <a:lstStyle/>
        <a:p>
          <a:r>
            <a:rPr lang="en-GB" b="1" i="0" dirty="0"/>
            <a:t>Diverse Cardiovascular Outcomes</a:t>
          </a:r>
          <a:r>
            <a:rPr lang="en-GB" dirty="0"/>
            <a:t> : C</a:t>
          </a:r>
          <a:r>
            <a:rPr lang="en-GB" b="0" i="0" dirty="0"/>
            <a:t>ardiovascular events, including MI, arrhythmias, atrial fibrillation, heart failure, and pulmonary embolism</a:t>
          </a:r>
          <a:endParaRPr lang="en-US" dirty="0"/>
        </a:p>
      </dgm:t>
    </dgm:pt>
    <dgm:pt modelId="{E30DC587-9AFF-4E87-B326-58BEDE14CA5A}" type="parTrans" cxnId="{95BB0DE4-9A5F-4282-B538-124FB6D66A7E}">
      <dgm:prSet/>
      <dgm:spPr/>
      <dgm:t>
        <a:bodyPr/>
        <a:lstStyle/>
        <a:p>
          <a:endParaRPr lang="en-US"/>
        </a:p>
      </dgm:t>
    </dgm:pt>
    <dgm:pt modelId="{E6A5D622-0874-41E1-9EB5-CA78BAAD88C8}" type="sibTrans" cxnId="{95BB0DE4-9A5F-4282-B538-124FB6D66A7E}">
      <dgm:prSet/>
      <dgm:spPr/>
      <dgm:t>
        <a:bodyPr/>
        <a:lstStyle/>
        <a:p>
          <a:endParaRPr lang="en-US"/>
        </a:p>
      </dgm:t>
    </dgm:pt>
    <dgm:pt modelId="{FD8A30F1-1B5D-448F-84BD-1F27FD583073}" type="pres">
      <dgm:prSet presAssocID="{8EBC23EE-656D-4804-8A5A-F7C23508B87C}" presName="root" presStyleCnt="0">
        <dgm:presLayoutVars>
          <dgm:dir/>
          <dgm:resizeHandles val="exact"/>
        </dgm:presLayoutVars>
      </dgm:prSet>
      <dgm:spPr/>
    </dgm:pt>
    <dgm:pt modelId="{9B1FEDD5-6FDF-4D5F-ACC5-45F66A26CD41}" type="pres">
      <dgm:prSet presAssocID="{BA5634FB-7547-40D1-BED5-4A61FEAE7C2D}" presName="compNode" presStyleCnt="0"/>
      <dgm:spPr/>
    </dgm:pt>
    <dgm:pt modelId="{52E1A7A3-8AF4-40EB-887D-5A2602C47946}" type="pres">
      <dgm:prSet presAssocID="{BA5634FB-7547-40D1-BED5-4A61FEAE7C2D}" presName="bgRect" presStyleLbl="bgShp" presStyleIdx="0" presStyleCnt="4"/>
      <dgm:spPr/>
    </dgm:pt>
    <dgm:pt modelId="{26E22AF0-37F5-48B2-B279-E47320F2AB69}" type="pres">
      <dgm:prSet presAssocID="{BA5634FB-7547-40D1-BED5-4A61FEAE7C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C4FDB91-36BC-46B1-A65F-D536141402E2}" type="pres">
      <dgm:prSet presAssocID="{BA5634FB-7547-40D1-BED5-4A61FEAE7C2D}" presName="spaceRect" presStyleCnt="0"/>
      <dgm:spPr/>
    </dgm:pt>
    <dgm:pt modelId="{F48E6DB5-0D41-4A45-A2B1-B8414E429615}" type="pres">
      <dgm:prSet presAssocID="{BA5634FB-7547-40D1-BED5-4A61FEAE7C2D}" presName="parTx" presStyleLbl="revTx" presStyleIdx="0" presStyleCnt="4">
        <dgm:presLayoutVars>
          <dgm:chMax val="0"/>
          <dgm:chPref val="0"/>
        </dgm:presLayoutVars>
      </dgm:prSet>
      <dgm:spPr/>
    </dgm:pt>
    <dgm:pt modelId="{88C8E37A-B51F-419C-8B4E-CCF56DC5AC61}" type="pres">
      <dgm:prSet presAssocID="{4B3AC11A-156B-44B6-B771-33546DF23853}" presName="sibTrans" presStyleCnt="0"/>
      <dgm:spPr/>
    </dgm:pt>
    <dgm:pt modelId="{20FA02AF-BC1E-4B1A-9666-51D4644CC2A2}" type="pres">
      <dgm:prSet presAssocID="{34273D29-DD87-454C-8EF6-3A96DDF9CF07}" presName="compNode" presStyleCnt="0"/>
      <dgm:spPr/>
    </dgm:pt>
    <dgm:pt modelId="{78750BD8-25AD-499A-8EFB-65B46AD23719}" type="pres">
      <dgm:prSet presAssocID="{34273D29-DD87-454C-8EF6-3A96DDF9CF07}" presName="bgRect" presStyleLbl="bgShp" presStyleIdx="1" presStyleCnt="4"/>
      <dgm:spPr/>
    </dgm:pt>
    <dgm:pt modelId="{314CC3EF-7B2B-489B-AC74-62DE0C86AD71}" type="pres">
      <dgm:prSet presAssocID="{34273D29-DD87-454C-8EF6-3A96DDF9CF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1C224D9C-529F-40E0-9DB6-522DC493CBB8}" type="pres">
      <dgm:prSet presAssocID="{34273D29-DD87-454C-8EF6-3A96DDF9CF07}" presName="spaceRect" presStyleCnt="0"/>
      <dgm:spPr/>
    </dgm:pt>
    <dgm:pt modelId="{25E92665-8708-4ACE-8EDC-CF3EA7951CB9}" type="pres">
      <dgm:prSet presAssocID="{34273D29-DD87-454C-8EF6-3A96DDF9CF07}" presName="parTx" presStyleLbl="revTx" presStyleIdx="1" presStyleCnt="4">
        <dgm:presLayoutVars>
          <dgm:chMax val="0"/>
          <dgm:chPref val="0"/>
        </dgm:presLayoutVars>
      </dgm:prSet>
      <dgm:spPr/>
    </dgm:pt>
    <dgm:pt modelId="{92EB81DE-56D3-4619-8EC2-7087FE27480F}" type="pres">
      <dgm:prSet presAssocID="{B9C8FF17-10C7-4DDF-8739-8F7D76D12573}" presName="sibTrans" presStyleCnt="0"/>
      <dgm:spPr/>
    </dgm:pt>
    <dgm:pt modelId="{50F01CF2-250B-451C-AFFE-B53FB3BE7786}" type="pres">
      <dgm:prSet presAssocID="{0BCA0D5E-D226-4096-9B3F-6491542E71E7}" presName="compNode" presStyleCnt="0"/>
      <dgm:spPr/>
    </dgm:pt>
    <dgm:pt modelId="{B1E0517C-3C8F-4806-8894-DB05134CB03A}" type="pres">
      <dgm:prSet presAssocID="{0BCA0D5E-D226-4096-9B3F-6491542E71E7}" presName="bgRect" presStyleLbl="bgShp" presStyleIdx="2" presStyleCnt="4"/>
      <dgm:spPr/>
    </dgm:pt>
    <dgm:pt modelId="{35F9BE2B-8B45-4125-80EC-081FC44E3167}" type="pres">
      <dgm:prSet presAssocID="{0BCA0D5E-D226-4096-9B3F-6491542E71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49C12EF-5D34-420D-95DD-FF4CFB32704B}" type="pres">
      <dgm:prSet presAssocID="{0BCA0D5E-D226-4096-9B3F-6491542E71E7}" presName="spaceRect" presStyleCnt="0"/>
      <dgm:spPr/>
    </dgm:pt>
    <dgm:pt modelId="{03F379F2-D46A-4C20-92C7-D00151E3BE14}" type="pres">
      <dgm:prSet presAssocID="{0BCA0D5E-D226-4096-9B3F-6491542E71E7}" presName="parTx" presStyleLbl="revTx" presStyleIdx="2" presStyleCnt="4">
        <dgm:presLayoutVars>
          <dgm:chMax val="0"/>
          <dgm:chPref val="0"/>
        </dgm:presLayoutVars>
      </dgm:prSet>
      <dgm:spPr/>
    </dgm:pt>
    <dgm:pt modelId="{40927C59-CBAA-4B02-B3EC-099BAD570BE6}" type="pres">
      <dgm:prSet presAssocID="{23E0D28C-D040-4F4E-BF9D-AD42C8AF40D6}" presName="sibTrans" presStyleCnt="0"/>
      <dgm:spPr/>
    </dgm:pt>
    <dgm:pt modelId="{9E5ECDB1-387B-4F81-B714-BD24B4C04F41}" type="pres">
      <dgm:prSet presAssocID="{9D80F29B-1B5C-4D24-A3EC-9407F568AC3F}" presName="compNode" presStyleCnt="0"/>
      <dgm:spPr/>
    </dgm:pt>
    <dgm:pt modelId="{BB407657-CC52-41F5-8557-D41DBE570E94}" type="pres">
      <dgm:prSet presAssocID="{9D80F29B-1B5C-4D24-A3EC-9407F568AC3F}" presName="bgRect" presStyleLbl="bgShp" presStyleIdx="3" presStyleCnt="4"/>
      <dgm:spPr/>
    </dgm:pt>
    <dgm:pt modelId="{442F3ED8-C69C-4859-9794-F0496BC16025}" type="pres">
      <dgm:prSet presAssocID="{9D80F29B-1B5C-4D24-A3EC-9407F568AC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F4E77ED6-FF09-406C-AFB2-BEBAEF61AC1A}" type="pres">
      <dgm:prSet presAssocID="{9D80F29B-1B5C-4D24-A3EC-9407F568AC3F}" presName="spaceRect" presStyleCnt="0"/>
      <dgm:spPr/>
    </dgm:pt>
    <dgm:pt modelId="{64B33581-A898-4A70-9777-5A9A979210A3}" type="pres">
      <dgm:prSet presAssocID="{9D80F29B-1B5C-4D24-A3EC-9407F568AC3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9C3D22E-E296-4421-837F-6BEC4AFECEAB}" type="presOf" srcId="{34273D29-DD87-454C-8EF6-3A96DDF9CF07}" destId="{25E92665-8708-4ACE-8EDC-CF3EA7951CB9}" srcOrd="0" destOrd="0" presId="urn:microsoft.com/office/officeart/2018/2/layout/IconVerticalSolidList"/>
    <dgm:cxn modelId="{D4AFF236-8575-4679-BC2F-653B48FF3B65}" type="presOf" srcId="{BA5634FB-7547-40D1-BED5-4A61FEAE7C2D}" destId="{F48E6DB5-0D41-4A45-A2B1-B8414E429615}" srcOrd="0" destOrd="0" presId="urn:microsoft.com/office/officeart/2018/2/layout/IconVerticalSolidList"/>
    <dgm:cxn modelId="{D1B05D60-ED0D-4D81-ADE5-C0357A636B91}" srcId="{8EBC23EE-656D-4804-8A5A-F7C23508B87C}" destId="{34273D29-DD87-454C-8EF6-3A96DDF9CF07}" srcOrd="1" destOrd="0" parTransId="{BA69A442-DEE3-414B-B80E-C8312FDA5714}" sibTransId="{B9C8FF17-10C7-4DDF-8739-8F7D76D12573}"/>
    <dgm:cxn modelId="{7D55CC6B-35BC-457D-9E8E-6F0C2E2666C3}" srcId="{8EBC23EE-656D-4804-8A5A-F7C23508B87C}" destId="{0BCA0D5E-D226-4096-9B3F-6491542E71E7}" srcOrd="2" destOrd="0" parTransId="{9884985A-9D7D-43F1-BBAC-93C63DB33450}" sibTransId="{23E0D28C-D040-4F4E-BF9D-AD42C8AF40D6}"/>
    <dgm:cxn modelId="{5260B48B-8885-493C-AFE4-8B4E2CD15272}" srcId="{8EBC23EE-656D-4804-8A5A-F7C23508B87C}" destId="{BA5634FB-7547-40D1-BED5-4A61FEAE7C2D}" srcOrd="0" destOrd="0" parTransId="{76396F1F-1453-46D5-9681-F0C1881B5BC1}" sibTransId="{4B3AC11A-156B-44B6-B771-33546DF23853}"/>
    <dgm:cxn modelId="{7068B58C-82E9-43FA-8896-3B185248703A}" type="presOf" srcId="{8EBC23EE-656D-4804-8A5A-F7C23508B87C}" destId="{FD8A30F1-1B5D-448F-84BD-1F27FD583073}" srcOrd="0" destOrd="0" presId="urn:microsoft.com/office/officeart/2018/2/layout/IconVerticalSolidList"/>
    <dgm:cxn modelId="{1285F8AF-EDDE-4799-9259-E0A00E8E1239}" type="presOf" srcId="{9D80F29B-1B5C-4D24-A3EC-9407F568AC3F}" destId="{64B33581-A898-4A70-9777-5A9A979210A3}" srcOrd="0" destOrd="0" presId="urn:microsoft.com/office/officeart/2018/2/layout/IconVerticalSolidList"/>
    <dgm:cxn modelId="{AB038EB6-8C1B-494B-9969-8BB06488B680}" type="presOf" srcId="{0BCA0D5E-D226-4096-9B3F-6491542E71E7}" destId="{03F379F2-D46A-4C20-92C7-D00151E3BE14}" srcOrd="0" destOrd="0" presId="urn:microsoft.com/office/officeart/2018/2/layout/IconVerticalSolidList"/>
    <dgm:cxn modelId="{95BB0DE4-9A5F-4282-B538-124FB6D66A7E}" srcId="{8EBC23EE-656D-4804-8A5A-F7C23508B87C}" destId="{9D80F29B-1B5C-4D24-A3EC-9407F568AC3F}" srcOrd="3" destOrd="0" parTransId="{E30DC587-9AFF-4E87-B326-58BEDE14CA5A}" sibTransId="{E6A5D622-0874-41E1-9EB5-CA78BAAD88C8}"/>
    <dgm:cxn modelId="{937CEEB5-3599-46FD-BC66-D32C885ECCFD}" type="presParOf" srcId="{FD8A30F1-1B5D-448F-84BD-1F27FD583073}" destId="{9B1FEDD5-6FDF-4D5F-ACC5-45F66A26CD41}" srcOrd="0" destOrd="0" presId="urn:microsoft.com/office/officeart/2018/2/layout/IconVerticalSolidList"/>
    <dgm:cxn modelId="{4A2B7CF3-2360-4849-83A8-9259AFC71B7F}" type="presParOf" srcId="{9B1FEDD5-6FDF-4D5F-ACC5-45F66A26CD41}" destId="{52E1A7A3-8AF4-40EB-887D-5A2602C47946}" srcOrd="0" destOrd="0" presId="urn:microsoft.com/office/officeart/2018/2/layout/IconVerticalSolidList"/>
    <dgm:cxn modelId="{273DD108-3023-4DF7-93E0-0306B7D4618C}" type="presParOf" srcId="{9B1FEDD5-6FDF-4D5F-ACC5-45F66A26CD41}" destId="{26E22AF0-37F5-48B2-B279-E47320F2AB69}" srcOrd="1" destOrd="0" presId="urn:microsoft.com/office/officeart/2018/2/layout/IconVerticalSolidList"/>
    <dgm:cxn modelId="{C24B9D10-EFA7-4D2D-BA31-E6FB03C85314}" type="presParOf" srcId="{9B1FEDD5-6FDF-4D5F-ACC5-45F66A26CD41}" destId="{2C4FDB91-36BC-46B1-A65F-D536141402E2}" srcOrd="2" destOrd="0" presId="urn:microsoft.com/office/officeart/2018/2/layout/IconVerticalSolidList"/>
    <dgm:cxn modelId="{D9D4CE8C-0E5F-44A4-A153-CA95A690CB68}" type="presParOf" srcId="{9B1FEDD5-6FDF-4D5F-ACC5-45F66A26CD41}" destId="{F48E6DB5-0D41-4A45-A2B1-B8414E429615}" srcOrd="3" destOrd="0" presId="urn:microsoft.com/office/officeart/2018/2/layout/IconVerticalSolidList"/>
    <dgm:cxn modelId="{7D2977EE-E915-4621-BE00-97CA40E4F33D}" type="presParOf" srcId="{FD8A30F1-1B5D-448F-84BD-1F27FD583073}" destId="{88C8E37A-B51F-419C-8B4E-CCF56DC5AC61}" srcOrd="1" destOrd="0" presId="urn:microsoft.com/office/officeart/2018/2/layout/IconVerticalSolidList"/>
    <dgm:cxn modelId="{AD3E609C-6850-48AB-94F8-9736FCB5592A}" type="presParOf" srcId="{FD8A30F1-1B5D-448F-84BD-1F27FD583073}" destId="{20FA02AF-BC1E-4B1A-9666-51D4644CC2A2}" srcOrd="2" destOrd="0" presId="urn:microsoft.com/office/officeart/2018/2/layout/IconVerticalSolidList"/>
    <dgm:cxn modelId="{2305FF86-C9D8-4E02-9FB8-3BC21EFE9B41}" type="presParOf" srcId="{20FA02AF-BC1E-4B1A-9666-51D4644CC2A2}" destId="{78750BD8-25AD-499A-8EFB-65B46AD23719}" srcOrd="0" destOrd="0" presId="urn:microsoft.com/office/officeart/2018/2/layout/IconVerticalSolidList"/>
    <dgm:cxn modelId="{BDCCB2E8-B713-4146-B2AC-5821A1E63B97}" type="presParOf" srcId="{20FA02AF-BC1E-4B1A-9666-51D4644CC2A2}" destId="{314CC3EF-7B2B-489B-AC74-62DE0C86AD71}" srcOrd="1" destOrd="0" presId="urn:microsoft.com/office/officeart/2018/2/layout/IconVerticalSolidList"/>
    <dgm:cxn modelId="{EB33C943-3994-4FA6-A671-497F50D636BF}" type="presParOf" srcId="{20FA02AF-BC1E-4B1A-9666-51D4644CC2A2}" destId="{1C224D9C-529F-40E0-9DB6-522DC493CBB8}" srcOrd="2" destOrd="0" presId="urn:microsoft.com/office/officeart/2018/2/layout/IconVerticalSolidList"/>
    <dgm:cxn modelId="{FBBBB39F-0A88-4E43-A613-30892E1AB5B6}" type="presParOf" srcId="{20FA02AF-BC1E-4B1A-9666-51D4644CC2A2}" destId="{25E92665-8708-4ACE-8EDC-CF3EA7951CB9}" srcOrd="3" destOrd="0" presId="urn:microsoft.com/office/officeart/2018/2/layout/IconVerticalSolidList"/>
    <dgm:cxn modelId="{1461F7D2-EB5C-4757-B112-B42E50913939}" type="presParOf" srcId="{FD8A30F1-1B5D-448F-84BD-1F27FD583073}" destId="{92EB81DE-56D3-4619-8EC2-7087FE27480F}" srcOrd="3" destOrd="0" presId="urn:microsoft.com/office/officeart/2018/2/layout/IconVerticalSolidList"/>
    <dgm:cxn modelId="{D9E5784C-98B7-4EE8-A1AD-CF20CDDA9BE1}" type="presParOf" srcId="{FD8A30F1-1B5D-448F-84BD-1F27FD583073}" destId="{50F01CF2-250B-451C-AFFE-B53FB3BE7786}" srcOrd="4" destOrd="0" presId="urn:microsoft.com/office/officeart/2018/2/layout/IconVerticalSolidList"/>
    <dgm:cxn modelId="{4C74E72A-7D9B-407E-8477-06F1B6527F07}" type="presParOf" srcId="{50F01CF2-250B-451C-AFFE-B53FB3BE7786}" destId="{B1E0517C-3C8F-4806-8894-DB05134CB03A}" srcOrd="0" destOrd="0" presId="urn:microsoft.com/office/officeart/2018/2/layout/IconVerticalSolidList"/>
    <dgm:cxn modelId="{5DB64554-31FE-479D-9D5C-7189E6C9ACC5}" type="presParOf" srcId="{50F01CF2-250B-451C-AFFE-B53FB3BE7786}" destId="{35F9BE2B-8B45-4125-80EC-081FC44E3167}" srcOrd="1" destOrd="0" presId="urn:microsoft.com/office/officeart/2018/2/layout/IconVerticalSolidList"/>
    <dgm:cxn modelId="{F965D1EC-8376-43D7-BB32-18168BAD37AE}" type="presParOf" srcId="{50F01CF2-250B-451C-AFFE-B53FB3BE7786}" destId="{549C12EF-5D34-420D-95DD-FF4CFB32704B}" srcOrd="2" destOrd="0" presId="urn:microsoft.com/office/officeart/2018/2/layout/IconVerticalSolidList"/>
    <dgm:cxn modelId="{51E544F6-9982-4716-AB51-D518A5FE641C}" type="presParOf" srcId="{50F01CF2-250B-451C-AFFE-B53FB3BE7786}" destId="{03F379F2-D46A-4C20-92C7-D00151E3BE14}" srcOrd="3" destOrd="0" presId="urn:microsoft.com/office/officeart/2018/2/layout/IconVerticalSolidList"/>
    <dgm:cxn modelId="{3EDF729D-993B-4E76-8FAB-5CC0538F4FB5}" type="presParOf" srcId="{FD8A30F1-1B5D-448F-84BD-1F27FD583073}" destId="{40927C59-CBAA-4B02-B3EC-099BAD570BE6}" srcOrd="5" destOrd="0" presId="urn:microsoft.com/office/officeart/2018/2/layout/IconVerticalSolidList"/>
    <dgm:cxn modelId="{27B2DBA2-753A-4350-B144-6C84582E0580}" type="presParOf" srcId="{FD8A30F1-1B5D-448F-84BD-1F27FD583073}" destId="{9E5ECDB1-387B-4F81-B714-BD24B4C04F41}" srcOrd="6" destOrd="0" presId="urn:microsoft.com/office/officeart/2018/2/layout/IconVerticalSolidList"/>
    <dgm:cxn modelId="{137C5869-0E0D-4F01-BCD1-204111608288}" type="presParOf" srcId="{9E5ECDB1-387B-4F81-B714-BD24B4C04F41}" destId="{BB407657-CC52-41F5-8557-D41DBE570E94}" srcOrd="0" destOrd="0" presId="urn:microsoft.com/office/officeart/2018/2/layout/IconVerticalSolidList"/>
    <dgm:cxn modelId="{1D14A97C-9223-4F09-943E-D3DB5A446030}" type="presParOf" srcId="{9E5ECDB1-387B-4F81-B714-BD24B4C04F41}" destId="{442F3ED8-C69C-4859-9794-F0496BC16025}" srcOrd="1" destOrd="0" presId="urn:microsoft.com/office/officeart/2018/2/layout/IconVerticalSolidList"/>
    <dgm:cxn modelId="{B77DD95E-2547-492E-9B23-3BC89D2DFE47}" type="presParOf" srcId="{9E5ECDB1-387B-4F81-B714-BD24B4C04F41}" destId="{F4E77ED6-FF09-406C-AFB2-BEBAEF61AC1A}" srcOrd="2" destOrd="0" presId="urn:microsoft.com/office/officeart/2018/2/layout/IconVerticalSolidList"/>
    <dgm:cxn modelId="{A27F664B-1DBF-412F-A83B-D78309D1F5FD}" type="presParOf" srcId="{9E5ECDB1-387B-4F81-B714-BD24B4C04F41}" destId="{64B33581-A898-4A70-9777-5A9A979210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06E04-73B1-4275-AB4C-58692BDE2DD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823DDCBB-5E0F-4682-A318-18A286562E5A}">
      <dgm:prSet/>
      <dgm:spPr/>
      <dgm:t>
        <a:bodyPr/>
        <a:lstStyle/>
        <a:p>
          <a:r>
            <a:rPr lang="en-GB" b="0" i="0" dirty="0"/>
            <a:t>Approximately </a:t>
          </a:r>
          <a:r>
            <a:rPr lang="en-GB" b="0" i="0" dirty="0">
              <a:solidFill>
                <a:srgbClr val="FF0000"/>
              </a:solidFill>
            </a:rPr>
            <a:t>300 deaths </a:t>
          </a:r>
          <a:r>
            <a:rPr lang="en-GB" b="0" i="0" dirty="0"/>
            <a:t>in Bristol each year are attributable to air pollution</a:t>
          </a:r>
          <a:endParaRPr lang="en-US" dirty="0"/>
        </a:p>
      </dgm:t>
    </dgm:pt>
    <dgm:pt modelId="{F29FDF87-1D8E-47AF-B34E-3A1C399DDCE3}" type="parTrans" cxnId="{0D9A3DE2-84AB-408B-AB5B-DECF235A4125}">
      <dgm:prSet/>
      <dgm:spPr/>
      <dgm:t>
        <a:bodyPr/>
        <a:lstStyle/>
        <a:p>
          <a:endParaRPr lang="en-US"/>
        </a:p>
      </dgm:t>
    </dgm:pt>
    <dgm:pt modelId="{5C919F96-7321-4E2F-A8A1-B39D6C50A0E7}" type="sibTrans" cxnId="{0D9A3DE2-84AB-408B-AB5B-DECF235A4125}">
      <dgm:prSet/>
      <dgm:spPr/>
      <dgm:t>
        <a:bodyPr/>
        <a:lstStyle/>
        <a:p>
          <a:endParaRPr lang="en-US"/>
        </a:p>
      </dgm:t>
    </dgm:pt>
    <dgm:pt modelId="{E59F2DCB-71A8-47F0-AAFB-A9AA0180B642}">
      <dgm:prSet/>
      <dgm:spPr/>
      <dgm:t>
        <a:bodyPr/>
        <a:lstStyle/>
        <a:p>
          <a:r>
            <a:rPr lang="en-GB" b="0" i="0" dirty="0"/>
            <a:t>Accounting for </a:t>
          </a:r>
          <a:r>
            <a:rPr lang="en-GB" b="1" i="0" dirty="0">
              <a:solidFill>
                <a:srgbClr val="FF0000"/>
              </a:solidFill>
            </a:rPr>
            <a:t>8.5%</a:t>
          </a:r>
          <a:r>
            <a:rPr lang="en-GB" b="0" i="0" dirty="0">
              <a:solidFill>
                <a:srgbClr val="FF0000"/>
              </a:solidFill>
            </a:rPr>
            <a:t> </a:t>
          </a:r>
          <a:r>
            <a:rPr lang="en-GB" b="0" i="0" dirty="0"/>
            <a:t>of total deaths in the city.</a:t>
          </a:r>
          <a:endParaRPr lang="en-US" dirty="0"/>
        </a:p>
      </dgm:t>
    </dgm:pt>
    <dgm:pt modelId="{114B51D4-229C-429A-839A-F18C4377FE6F}" type="parTrans" cxnId="{F61D85E3-420E-4FE5-919B-86387CC1C1E3}">
      <dgm:prSet/>
      <dgm:spPr/>
      <dgm:t>
        <a:bodyPr/>
        <a:lstStyle/>
        <a:p>
          <a:endParaRPr lang="en-US"/>
        </a:p>
      </dgm:t>
    </dgm:pt>
    <dgm:pt modelId="{2C0B84B4-FCAE-416E-941C-F00AFEDCE955}" type="sibTrans" cxnId="{F61D85E3-420E-4FE5-919B-86387CC1C1E3}">
      <dgm:prSet/>
      <dgm:spPr/>
      <dgm:t>
        <a:bodyPr/>
        <a:lstStyle/>
        <a:p>
          <a:endParaRPr lang="en-US"/>
        </a:p>
      </dgm:t>
    </dgm:pt>
    <dgm:pt modelId="{A745CA8E-4DC3-42D8-871C-EA35FC562370}">
      <dgm:prSet/>
      <dgm:spPr/>
      <dgm:t>
        <a:bodyPr/>
        <a:lstStyle/>
        <a:p>
          <a:r>
            <a:rPr lang="en-GB" b="0" i="0" dirty="0"/>
            <a:t>The highest excess of deaths occurs in central Bristol, with some wards experiencing up to </a:t>
          </a:r>
          <a:r>
            <a:rPr lang="en-GB" b="0" i="0" dirty="0">
              <a:solidFill>
                <a:srgbClr val="FF0000"/>
              </a:solidFill>
            </a:rPr>
            <a:t>10% </a:t>
          </a:r>
          <a:r>
            <a:rPr lang="en-GB" b="0" i="0" dirty="0"/>
            <a:t>of all deaths being attributable to air pollution.</a:t>
          </a:r>
          <a:endParaRPr lang="en-US" dirty="0"/>
        </a:p>
      </dgm:t>
    </dgm:pt>
    <dgm:pt modelId="{F60216A0-11FC-45C5-9606-122972648306}" type="parTrans" cxnId="{1161FB30-CC50-4F3E-99F7-A8D4794EE71C}">
      <dgm:prSet/>
      <dgm:spPr/>
      <dgm:t>
        <a:bodyPr/>
        <a:lstStyle/>
        <a:p>
          <a:endParaRPr lang="en-US"/>
        </a:p>
      </dgm:t>
    </dgm:pt>
    <dgm:pt modelId="{F830A6EA-816B-4FEA-8CA6-9A4C437DA3BA}" type="sibTrans" cxnId="{1161FB30-CC50-4F3E-99F7-A8D4794EE71C}">
      <dgm:prSet/>
      <dgm:spPr/>
      <dgm:t>
        <a:bodyPr/>
        <a:lstStyle/>
        <a:p>
          <a:endParaRPr lang="en-US"/>
        </a:p>
      </dgm:t>
    </dgm:pt>
    <dgm:pt modelId="{A16A773F-A555-4B62-8C21-9B3BC57FA533}">
      <dgm:prSet/>
      <dgm:spPr/>
      <dgm:t>
        <a:bodyPr/>
        <a:lstStyle/>
        <a:p>
          <a:r>
            <a:rPr lang="en-GB" b="0" i="0"/>
            <a:t>Road traffic emissions are identified as the </a:t>
          </a:r>
          <a:r>
            <a:rPr lang="en-GB" b="1" i="0"/>
            <a:t>primary local source</a:t>
          </a:r>
          <a:r>
            <a:rPr lang="en-GB" b="0" i="0"/>
            <a:t> of these harmful pollutants.</a:t>
          </a:r>
          <a:endParaRPr lang="en-US"/>
        </a:p>
      </dgm:t>
    </dgm:pt>
    <dgm:pt modelId="{04A448E8-5A60-4BB2-9EF9-2BD0A7EBE914}" type="parTrans" cxnId="{EA93EED5-1BCE-4417-ACA8-8FEB9EC2CF5A}">
      <dgm:prSet/>
      <dgm:spPr/>
      <dgm:t>
        <a:bodyPr/>
        <a:lstStyle/>
        <a:p>
          <a:endParaRPr lang="en-US"/>
        </a:p>
      </dgm:t>
    </dgm:pt>
    <dgm:pt modelId="{015E9500-D965-4D4D-8634-1AA7A69BC306}" type="sibTrans" cxnId="{EA93EED5-1BCE-4417-ACA8-8FEB9EC2CF5A}">
      <dgm:prSet/>
      <dgm:spPr/>
      <dgm:t>
        <a:bodyPr/>
        <a:lstStyle/>
        <a:p>
          <a:endParaRPr lang="en-US"/>
        </a:p>
      </dgm:t>
    </dgm:pt>
    <dgm:pt modelId="{B68B0CB3-026F-4B5B-B065-1D52FA020F09}" type="pres">
      <dgm:prSet presAssocID="{B9506E04-73B1-4275-AB4C-58692BDE2DDA}" presName="root" presStyleCnt="0">
        <dgm:presLayoutVars>
          <dgm:dir/>
          <dgm:resizeHandles val="exact"/>
        </dgm:presLayoutVars>
      </dgm:prSet>
      <dgm:spPr/>
    </dgm:pt>
    <dgm:pt modelId="{017AE63E-5728-4953-8B3B-E54470476D06}" type="pres">
      <dgm:prSet presAssocID="{B9506E04-73B1-4275-AB4C-58692BDE2DDA}" presName="container" presStyleCnt="0">
        <dgm:presLayoutVars>
          <dgm:dir/>
          <dgm:resizeHandles val="exact"/>
        </dgm:presLayoutVars>
      </dgm:prSet>
      <dgm:spPr/>
    </dgm:pt>
    <dgm:pt modelId="{B6DAA66E-93EC-4C12-8C06-D46264366542}" type="pres">
      <dgm:prSet presAssocID="{823DDCBB-5E0F-4682-A318-18A286562E5A}" presName="compNode" presStyleCnt="0"/>
      <dgm:spPr/>
    </dgm:pt>
    <dgm:pt modelId="{46504924-0BC6-4FEF-9D81-89AA2942940B}" type="pres">
      <dgm:prSet presAssocID="{823DDCBB-5E0F-4682-A318-18A286562E5A}" presName="iconBgRect" presStyleLbl="bgShp" presStyleIdx="0" presStyleCnt="4"/>
      <dgm:spPr/>
    </dgm:pt>
    <dgm:pt modelId="{FF98C064-9159-4050-9672-62F72084C285}" type="pres">
      <dgm:prSet presAssocID="{823DDCBB-5E0F-4682-A318-18A286562E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D2C728A1-9C51-4EB9-9DD0-98E1B9BCC355}" type="pres">
      <dgm:prSet presAssocID="{823DDCBB-5E0F-4682-A318-18A286562E5A}" presName="spaceRect" presStyleCnt="0"/>
      <dgm:spPr/>
    </dgm:pt>
    <dgm:pt modelId="{BB719254-577F-4022-A7CC-1EB37B08FB91}" type="pres">
      <dgm:prSet presAssocID="{823DDCBB-5E0F-4682-A318-18A286562E5A}" presName="textRect" presStyleLbl="revTx" presStyleIdx="0" presStyleCnt="4">
        <dgm:presLayoutVars>
          <dgm:chMax val="1"/>
          <dgm:chPref val="1"/>
        </dgm:presLayoutVars>
      </dgm:prSet>
      <dgm:spPr/>
    </dgm:pt>
    <dgm:pt modelId="{4575BFFB-11BF-4D17-806C-44C5796F49E9}" type="pres">
      <dgm:prSet presAssocID="{5C919F96-7321-4E2F-A8A1-B39D6C50A0E7}" presName="sibTrans" presStyleLbl="sibTrans2D1" presStyleIdx="0" presStyleCnt="0"/>
      <dgm:spPr/>
    </dgm:pt>
    <dgm:pt modelId="{89EFA4BA-9503-4C35-B0FD-8421C240ECA5}" type="pres">
      <dgm:prSet presAssocID="{E59F2DCB-71A8-47F0-AAFB-A9AA0180B642}" presName="compNode" presStyleCnt="0"/>
      <dgm:spPr/>
    </dgm:pt>
    <dgm:pt modelId="{82932E2F-9DAF-4C81-8A19-10201FF0A4BF}" type="pres">
      <dgm:prSet presAssocID="{E59F2DCB-71A8-47F0-AAFB-A9AA0180B642}" presName="iconBgRect" presStyleLbl="bgShp" presStyleIdx="1" presStyleCnt="4"/>
      <dgm:spPr/>
    </dgm:pt>
    <dgm:pt modelId="{DAC47F8B-D919-42C0-8788-ACF94A36CEC7}" type="pres">
      <dgm:prSet presAssocID="{E59F2DCB-71A8-47F0-AAFB-A9AA0180B6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D798F0D-FACA-403E-80D0-E7F12426CFA3}" type="pres">
      <dgm:prSet presAssocID="{E59F2DCB-71A8-47F0-AAFB-A9AA0180B642}" presName="spaceRect" presStyleCnt="0"/>
      <dgm:spPr/>
    </dgm:pt>
    <dgm:pt modelId="{9E60C90F-749E-43A6-AFF2-FA9AF06604F8}" type="pres">
      <dgm:prSet presAssocID="{E59F2DCB-71A8-47F0-AAFB-A9AA0180B642}" presName="textRect" presStyleLbl="revTx" presStyleIdx="1" presStyleCnt="4">
        <dgm:presLayoutVars>
          <dgm:chMax val="1"/>
          <dgm:chPref val="1"/>
        </dgm:presLayoutVars>
      </dgm:prSet>
      <dgm:spPr/>
    </dgm:pt>
    <dgm:pt modelId="{3544B068-6661-451A-A984-DD4F32691F68}" type="pres">
      <dgm:prSet presAssocID="{2C0B84B4-FCAE-416E-941C-F00AFEDCE955}" presName="sibTrans" presStyleLbl="sibTrans2D1" presStyleIdx="0" presStyleCnt="0"/>
      <dgm:spPr/>
    </dgm:pt>
    <dgm:pt modelId="{3239CE85-7DD4-4D09-88D4-8CE8727A98E9}" type="pres">
      <dgm:prSet presAssocID="{A745CA8E-4DC3-42D8-871C-EA35FC562370}" presName="compNode" presStyleCnt="0"/>
      <dgm:spPr/>
    </dgm:pt>
    <dgm:pt modelId="{C1252733-6FE7-4C0D-A90F-9F06D646E91F}" type="pres">
      <dgm:prSet presAssocID="{A745CA8E-4DC3-42D8-871C-EA35FC562370}" presName="iconBgRect" presStyleLbl="bgShp" presStyleIdx="2" presStyleCnt="4"/>
      <dgm:spPr/>
    </dgm:pt>
    <dgm:pt modelId="{33C6E54E-09BE-4AF6-B3A4-35DF2EC1EE7E}" type="pres">
      <dgm:prSet presAssocID="{A745CA8E-4DC3-42D8-871C-EA35FC5623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E8E5EF44-A0B3-4A82-AE49-6437ABD68739}" type="pres">
      <dgm:prSet presAssocID="{A745CA8E-4DC3-42D8-871C-EA35FC562370}" presName="spaceRect" presStyleCnt="0"/>
      <dgm:spPr/>
    </dgm:pt>
    <dgm:pt modelId="{B94E0D1B-7BD6-4E46-BF93-28EAD5180755}" type="pres">
      <dgm:prSet presAssocID="{A745CA8E-4DC3-42D8-871C-EA35FC562370}" presName="textRect" presStyleLbl="revTx" presStyleIdx="2" presStyleCnt="4">
        <dgm:presLayoutVars>
          <dgm:chMax val="1"/>
          <dgm:chPref val="1"/>
        </dgm:presLayoutVars>
      </dgm:prSet>
      <dgm:spPr/>
    </dgm:pt>
    <dgm:pt modelId="{8522EB11-F05B-49AF-A230-F3B5BA26FBD7}" type="pres">
      <dgm:prSet presAssocID="{F830A6EA-816B-4FEA-8CA6-9A4C437DA3BA}" presName="sibTrans" presStyleLbl="sibTrans2D1" presStyleIdx="0" presStyleCnt="0"/>
      <dgm:spPr/>
    </dgm:pt>
    <dgm:pt modelId="{8FA374FF-4806-42F3-85DE-935F8F4DF1EB}" type="pres">
      <dgm:prSet presAssocID="{A16A773F-A555-4B62-8C21-9B3BC57FA533}" presName="compNode" presStyleCnt="0"/>
      <dgm:spPr/>
    </dgm:pt>
    <dgm:pt modelId="{54431C31-CDA5-4A48-A718-3509AC4A545E}" type="pres">
      <dgm:prSet presAssocID="{A16A773F-A555-4B62-8C21-9B3BC57FA533}" presName="iconBgRect" presStyleLbl="bgShp" presStyleIdx="3" presStyleCnt="4"/>
      <dgm:spPr/>
    </dgm:pt>
    <dgm:pt modelId="{D4A8F639-B172-498C-B416-FF40EAFB6FCE}" type="pres">
      <dgm:prSet presAssocID="{A16A773F-A555-4B62-8C21-9B3BC57FA5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31DC341-BED8-4E3B-9B81-F950B4DDFACB}" type="pres">
      <dgm:prSet presAssocID="{A16A773F-A555-4B62-8C21-9B3BC57FA533}" presName="spaceRect" presStyleCnt="0"/>
      <dgm:spPr/>
    </dgm:pt>
    <dgm:pt modelId="{56FC03FA-C24D-4070-B83E-61942E61727B}" type="pres">
      <dgm:prSet presAssocID="{A16A773F-A555-4B62-8C21-9B3BC57FA5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BBBD2D-9518-45E9-991F-0804D4032667}" type="presOf" srcId="{F830A6EA-816B-4FEA-8CA6-9A4C437DA3BA}" destId="{8522EB11-F05B-49AF-A230-F3B5BA26FBD7}" srcOrd="0" destOrd="0" presId="urn:microsoft.com/office/officeart/2018/2/layout/IconCircleList"/>
    <dgm:cxn modelId="{1161FB30-CC50-4F3E-99F7-A8D4794EE71C}" srcId="{B9506E04-73B1-4275-AB4C-58692BDE2DDA}" destId="{A745CA8E-4DC3-42D8-871C-EA35FC562370}" srcOrd="2" destOrd="0" parTransId="{F60216A0-11FC-45C5-9606-122972648306}" sibTransId="{F830A6EA-816B-4FEA-8CA6-9A4C437DA3BA}"/>
    <dgm:cxn modelId="{E3CE6E36-0D9E-4BFE-AE5B-C2D7A36FDC8C}" type="presOf" srcId="{E59F2DCB-71A8-47F0-AAFB-A9AA0180B642}" destId="{9E60C90F-749E-43A6-AFF2-FA9AF06604F8}" srcOrd="0" destOrd="0" presId="urn:microsoft.com/office/officeart/2018/2/layout/IconCircleList"/>
    <dgm:cxn modelId="{CAA3724E-5400-462E-885E-9F8EAA78F23F}" type="presOf" srcId="{A16A773F-A555-4B62-8C21-9B3BC57FA533}" destId="{56FC03FA-C24D-4070-B83E-61942E61727B}" srcOrd="0" destOrd="0" presId="urn:microsoft.com/office/officeart/2018/2/layout/IconCircleList"/>
    <dgm:cxn modelId="{9D5D9C9E-B0DE-4505-9B3D-1A4AA2132F53}" type="presOf" srcId="{A745CA8E-4DC3-42D8-871C-EA35FC562370}" destId="{B94E0D1B-7BD6-4E46-BF93-28EAD5180755}" srcOrd="0" destOrd="0" presId="urn:microsoft.com/office/officeart/2018/2/layout/IconCircleList"/>
    <dgm:cxn modelId="{EA93EED5-1BCE-4417-ACA8-8FEB9EC2CF5A}" srcId="{B9506E04-73B1-4275-AB4C-58692BDE2DDA}" destId="{A16A773F-A555-4B62-8C21-9B3BC57FA533}" srcOrd="3" destOrd="0" parTransId="{04A448E8-5A60-4BB2-9EF9-2BD0A7EBE914}" sibTransId="{015E9500-D965-4D4D-8634-1AA7A69BC306}"/>
    <dgm:cxn modelId="{0D9A3DE2-84AB-408B-AB5B-DECF235A4125}" srcId="{B9506E04-73B1-4275-AB4C-58692BDE2DDA}" destId="{823DDCBB-5E0F-4682-A318-18A286562E5A}" srcOrd="0" destOrd="0" parTransId="{F29FDF87-1D8E-47AF-B34E-3A1C399DDCE3}" sibTransId="{5C919F96-7321-4E2F-A8A1-B39D6C50A0E7}"/>
    <dgm:cxn modelId="{F61D85E3-420E-4FE5-919B-86387CC1C1E3}" srcId="{B9506E04-73B1-4275-AB4C-58692BDE2DDA}" destId="{E59F2DCB-71A8-47F0-AAFB-A9AA0180B642}" srcOrd="1" destOrd="0" parTransId="{114B51D4-229C-429A-839A-F18C4377FE6F}" sibTransId="{2C0B84B4-FCAE-416E-941C-F00AFEDCE955}"/>
    <dgm:cxn modelId="{F9DFC8E6-85BF-45D2-9FF5-299A0E049F8F}" type="presOf" srcId="{823DDCBB-5E0F-4682-A318-18A286562E5A}" destId="{BB719254-577F-4022-A7CC-1EB37B08FB91}" srcOrd="0" destOrd="0" presId="urn:microsoft.com/office/officeart/2018/2/layout/IconCircleList"/>
    <dgm:cxn modelId="{0E31C8E7-01A2-4742-BF53-26D63F1D07B3}" type="presOf" srcId="{B9506E04-73B1-4275-AB4C-58692BDE2DDA}" destId="{B68B0CB3-026F-4B5B-B065-1D52FA020F09}" srcOrd="0" destOrd="0" presId="urn:microsoft.com/office/officeart/2018/2/layout/IconCircleList"/>
    <dgm:cxn modelId="{61B4B2E9-5363-4430-992E-80F136DBBB17}" type="presOf" srcId="{5C919F96-7321-4E2F-A8A1-B39D6C50A0E7}" destId="{4575BFFB-11BF-4D17-806C-44C5796F49E9}" srcOrd="0" destOrd="0" presId="urn:microsoft.com/office/officeart/2018/2/layout/IconCircleList"/>
    <dgm:cxn modelId="{318814F2-0038-4327-9E7B-809235258A89}" type="presOf" srcId="{2C0B84B4-FCAE-416E-941C-F00AFEDCE955}" destId="{3544B068-6661-451A-A984-DD4F32691F68}" srcOrd="0" destOrd="0" presId="urn:microsoft.com/office/officeart/2018/2/layout/IconCircleList"/>
    <dgm:cxn modelId="{548CF0E4-055E-444B-94E2-D8427EB54F66}" type="presParOf" srcId="{B68B0CB3-026F-4B5B-B065-1D52FA020F09}" destId="{017AE63E-5728-4953-8B3B-E54470476D06}" srcOrd="0" destOrd="0" presId="urn:microsoft.com/office/officeart/2018/2/layout/IconCircleList"/>
    <dgm:cxn modelId="{D5088888-389B-4A81-9C90-CECA32A814E6}" type="presParOf" srcId="{017AE63E-5728-4953-8B3B-E54470476D06}" destId="{B6DAA66E-93EC-4C12-8C06-D46264366542}" srcOrd="0" destOrd="0" presId="urn:microsoft.com/office/officeart/2018/2/layout/IconCircleList"/>
    <dgm:cxn modelId="{1FD6D5D4-2C49-4566-86C2-2E2D0C1F4257}" type="presParOf" srcId="{B6DAA66E-93EC-4C12-8C06-D46264366542}" destId="{46504924-0BC6-4FEF-9D81-89AA2942940B}" srcOrd="0" destOrd="0" presId="urn:microsoft.com/office/officeart/2018/2/layout/IconCircleList"/>
    <dgm:cxn modelId="{2F3D8752-D692-4016-A8FC-A6F7B7BB3255}" type="presParOf" srcId="{B6DAA66E-93EC-4C12-8C06-D46264366542}" destId="{FF98C064-9159-4050-9672-62F72084C285}" srcOrd="1" destOrd="0" presId="urn:microsoft.com/office/officeart/2018/2/layout/IconCircleList"/>
    <dgm:cxn modelId="{48E33E7F-2669-41CA-B0BF-6174E090A201}" type="presParOf" srcId="{B6DAA66E-93EC-4C12-8C06-D46264366542}" destId="{D2C728A1-9C51-4EB9-9DD0-98E1B9BCC355}" srcOrd="2" destOrd="0" presId="urn:microsoft.com/office/officeart/2018/2/layout/IconCircleList"/>
    <dgm:cxn modelId="{E494A252-687E-44CA-A50C-3F2826B889D5}" type="presParOf" srcId="{B6DAA66E-93EC-4C12-8C06-D46264366542}" destId="{BB719254-577F-4022-A7CC-1EB37B08FB91}" srcOrd="3" destOrd="0" presId="urn:microsoft.com/office/officeart/2018/2/layout/IconCircleList"/>
    <dgm:cxn modelId="{0FDC41C2-9F3D-42DF-BEC1-A674E9A64DF0}" type="presParOf" srcId="{017AE63E-5728-4953-8B3B-E54470476D06}" destId="{4575BFFB-11BF-4D17-806C-44C5796F49E9}" srcOrd="1" destOrd="0" presId="urn:microsoft.com/office/officeart/2018/2/layout/IconCircleList"/>
    <dgm:cxn modelId="{73C67F38-B2AB-422F-AC95-AE49ED52B792}" type="presParOf" srcId="{017AE63E-5728-4953-8B3B-E54470476D06}" destId="{89EFA4BA-9503-4C35-B0FD-8421C240ECA5}" srcOrd="2" destOrd="0" presId="urn:microsoft.com/office/officeart/2018/2/layout/IconCircleList"/>
    <dgm:cxn modelId="{0AA7D4C2-3462-4020-816A-1867FC4EB2A3}" type="presParOf" srcId="{89EFA4BA-9503-4C35-B0FD-8421C240ECA5}" destId="{82932E2F-9DAF-4C81-8A19-10201FF0A4BF}" srcOrd="0" destOrd="0" presId="urn:microsoft.com/office/officeart/2018/2/layout/IconCircleList"/>
    <dgm:cxn modelId="{7EC23871-EA24-4AB1-81E1-1A20264CBAFF}" type="presParOf" srcId="{89EFA4BA-9503-4C35-B0FD-8421C240ECA5}" destId="{DAC47F8B-D919-42C0-8788-ACF94A36CEC7}" srcOrd="1" destOrd="0" presId="urn:microsoft.com/office/officeart/2018/2/layout/IconCircleList"/>
    <dgm:cxn modelId="{2DC9AF87-64C9-441F-888D-7DEE75227D9A}" type="presParOf" srcId="{89EFA4BA-9503-4C35-B0FD-8421C240ECA5}" destId="{1D798F0D-FACA-403E-80D0-E7F12426CFA3}" srcOrd="2" destOrd="0" presId="urn:microsoft.com/office/officeart/2018/2/layout/IconCircleList"/>
    <dgm:cxn modelId="{7FC5FE36-F877-4FFD-8538-01A242E4EF3C}" type="presParOf" srcId="{89EFA4BA-9503-4C35-B0FD-8421C240ECA5}" destId="{9E60C90F-749E-43A6-AFF2-FA9AF06604F8}" srcOrd="3" destOrd="0" presId="urn:microsoft.com/office/officeart/2018/2/layout/IconCircleList"/>
    <dgm:cxn modelId="{5059E031-5D36-49EF-B8C2-EFE0C39E8EF3}" type="presParOf" srcId="{017AE63E-5728-4953-8B3B-E54470476D06}" destId="{3544B068-6661-451A-A984-DD4F32691F68}" srcOrd="3" destOrd="0" presId="urn:microsoft.com/office/officeart/2018/2/layout/IconCircleList"/>
    <dgm:cxn modelId="{221778A4-4C8D-4905-A9BD-817103C41E51}" type="presParOf" srcId="{017AE63E-5728-4953-8B3B-E54470476D06}" destId="{3239CE85-7DD4-4D09-88D4-8CE8727A98E9}" srcOrd="4" destOrd="0" presId="urn:microsoft.com/office/officeart/2018/2/layout/IconCircleList"/>
    <dgm:cxn modelId="{8402BC7D-B960-49F3-958A-F7CE0B067A55}" type="presParOf" srcId="{3239CE85-7DD4-4D09-88D4-8CE8727A98E9}" destId="{C1252733-6FE7-4C0D-A90F-9F06D646E91F}" srcOrd="0" destOrd="0" presId="urn:microsoft.com/office/officeart/2018/2/layout/IconCircleList"/>
    <dgm:cxn modelId="{5B41081C-F821-48BC-9FA6-D5F8B46EF5C9}" type="presParOf" srcId="{3239CE85-7DD4-4D09-88D4-8CE8727A98E9}" destId="{33C6E54E-09BE-4AF6-B3A4-35DF2EC1EE7E}" srcOrd="1" destOrd="0" presId="urn:microsoft.com/office/officeart/2018/2/layout/IconCircleList"/>
    <dgm:cxn modelId="{89127464-6DA4-4F7E-A59D-C21D89D87464}" type="presParOf" srcId="{3239CE85-7DD4-4D09-88D4-8CE8727A98E9}" destId="{E8E5EF44-A0B3-4A82-AE49-6437ABD68739}" srcOrd="2" destOrd="0" presId="urn:microsoft.com/office/officeart/2018/2/layout/IconCircleList"/>
    <dgm:cxn modelId="{A275CD2A-7614-4A15-9953-2497CC2BE0C6}" type="presParOf" srcId="{3239CE85-7DD4-4D09-88D4-8CE8727A98E9}" destId="{B94E0D1B-7BD6-4E46-BF93-28EAD5180755}" srcOrd="3" destOrd="0" presId="urn:microsoft.com/office/officeart/2018/2/layout/IconCircleList"/>
    <dgm:cxn modelId="{50B4C430-2455-40A1-A7DC-D105CD84FB01}" type="presParOf" srcId="{017AE63E-5728-4953-8B3B-E54470476D06}" destId="{8522EB11-F05B-49AF-A230-F3B5BA26FBD7}" srcOrd="5" destOrd="0" presId="urn:microsoft.com/office/officeart/2018/2/layout/IconCircleList"/>
    <dgm:cxn modelId="{15B8C902-2701-4577-A9D2-F87369742907}" type="presParOf" srcId="{017AE63E-5728-4953-8B3B-E54470476D06}" destId="{8FA374FF-4806-42F3-85DE-935F8F4DF1EB}" srcOrd="6" destOrd="0" presId="urn:microsoft.com/office/officeart/2018/2/layout/IconCircleList"/>
    <dgm:cxn modelId="{28ADA250-27F4-453E-8E85-5E0164C4260F}" type="presParOf" srcId="{8FA374FF-4806-42F3-85DE-935F8F4DF1EB}" destId="{54431C31-CDA5-4A48-A718-3509AC4A545E}" srcOrd="0" destOrd="0" presId="urn:microsoft.com/office/officeart/2018/2/layout/IconCircleList"/>
    <dgm:cxn modelId="{2CAB35C3-A5AF-4192-BFCE-ACFD1FDF9E5A}" type="presParOf" srcId="{8FA374FF-4806-42F3-85DE-935F8F4DF1EB}" destId="{D4A8F639-B172-498C-B416-FF40EAFB6FCE}" srcOrd="1" destOrd="0" presId="urn:microsoft.com/office/officeart/2018/2/layout/IconCircleList"/>
    <dgm:cxn modelId="{8B8D2F0A-A4D0-4C68-AD4F-0E641F89A0D6}" type="presParOf" srcId="{8FA374FF-4806-42F3-85DE-935F8F4DF1EB}" destId="{231DC341-BED8-4E3B-9B81-F950B4DDFACB}" srcOrd="2" destOrd="0" presId="urn:microsoft.com/office/officeart/2018/2/layout/IconCircleList"/>
    <dgm:cxn modelId="{528AE60D-E729-48C0-BA13-C0503CFABB5B}" type="presParOf" srcId="{8FA374FF-4806-42F3-85DE-935F8F4DF1EB}" destId="{56FC03FA-C24D-4070-B83E-61942E6172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1A7A3-8AF4-40EB-887D-5A2602C47946}">
      <dsp:nvSpPr>
        <dsp:cNvPr id="0" name=""/>
        <dsp:cNvSpPr/>
      </dsp:nvSpPr>
      <dsp:spPr>
        <a:xfrm>
          <a:off x="0" y="2217"/>
          <a:ext cx="6858000" cy="11240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22AF0-37F5-48B2-B279-E47320F2AB69}">
      <dsp:nvSpPr>
        <dsp:cNvPr id="0" name=""/>
        <dsp:cNvSpPr/>
      </dsp:nvSpPr>
      <dsp:spPr>
        <a:xfrm>
          <a:off x="340015" y="255122"/>
          <a:ext cx="618210" cy="618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E6DB5-0D41-4A45-A2B1-B8414E429615}">
      <dsp:nvSpPr>
        <dsp:cNvPr id="0" name=""/>
        <dsp:cNvSpPr/>
      </dsp:nvSpPr>
      <dsp:spPr>
        <a:xfrm>
          <a:off x="1298241" y="2217"/>
          <a:ext cx="5559758" cy="1124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59" tIns="118959" rIns="118959" bIns="1189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/>
            <a:t>The study utilized three national databases: including the MINAP database, HES, mortality data.</a:t>
          </a:r>
          <a:endParaRPr lang="en-US" sz="2000" kern="1200"/>
        </a:p>
      </dsp:txBody>
      <dsp:txXfrm>
        <a:off x="1298241" y="2217"/>
        <a:ext cx="5559758" cy="1124019"/>
      </dsp:txXfrm>
    </dsp:sp>
    <dsp:sp modelId="{78750BD8-25AD-499A-8EFB-65B46AD23719}">
      <dsp:nvSpPr>
        <dsp:cNvPr id="0" name=""/>
        <dsp:cNvSpPr/>
      </dsp:nvSpPr>
      <dsp:spPr>
        <a:xfrm>
          <a:off x="0" y="1407241"/>
          <a:ext cx="6858000" cy="11240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CC3EF-7B2B-489B-AC74-62DE0C86AD71}">
      <dsp:nvSpPr>
        <dsp:cNvPr id="0" name=""/>
        <dsp:cNvSpPr/>
      </dsp:nvSpPr>
      <dsp:spPr>
        <a:xfrm>
          <a:off x="340015" y="1660145"/>
          <a:ext cx="618210" cy="618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92665-8708-4ACE-8EDC-CF3EA7951CB9}">
      <dsp:nvSpPr>
        <dsp:cNvPr id="0" name=""/>
        <dsp:cNvSpPr/>
      </dsp:nvSpPr>
      <dsp:spPr>
        <a:xfrm>
          <a:off x="1298241" y="1407241"/>
          <a:ext cx="5559758" cy="1124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59" tIns="118959" rIns="118959" bIns="1189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Pollutant exposure assessment</a:t>
          </a:r>
          <a:r>
            <a:rPr lang="en-GB" sz="2000" b="0" kern="1200" dirty="0"/>
            <a:t> </a:t>
          </a:r>
          <a:r>
            <a:rPr lang="en-GB" sz="2000" kern="1200" dirty="0"/>
            <a:t>which were </a:t>
          </a:r>
          <a:r>
            <a:rPr lang="en-GB" sz="2000" b="0" i="0" kern="1200" dirty="0"/>
            <a:t>linked to cardiovascular events</a:t>
          </a:r>
          <a:endParaRPr lang="en-US" sz="2000" kern="1200" dirty="0"/>
        </a:p>
      </dsp:txBody>
      <dsp:txXfrm>
        <a:off x="1298241" y="1407241"/>
        <a:ext cx="5559758" cy="1124019"/>
      </dsp:txXfrm>
    </dsp:sp>
    <dsp:sp modelId="{B1E0517C-3C8F-4806-8894-DB05134CB03A}">
      <dsp:nvSpPr>
        <dsp:cNvPr id="0" name=""/>
        <dsp:cNvSpPr/>
      </dsp:nvSpPr>
      <dsp:spPr>
        <a:xfrm>
          <a:off x="0" y="2812265"/>
          <a:ext cx="6858000" cy="11240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BE2B-8B45-4125-80EC-081FC44E3167}">
      <dsp:nvSpPr>
        <dsp:cNvPr id="0" name=""/>
        <dsp:cNvSpPr/>
      </dsp:nvSpPr>
      <dsp:spPr>
        <a:xfrm>
          <a:off x="340015" y="3065169"/>
          <a:ext cx="618210" cy="618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379F2-D46A-4C20-92C7-D00151E3BE14}">
      <dsp:nvSpPr>
        <dsp:cNvPr id="0" name=""/>
        <dsp:cNvSpPr/>
      </dsp:nvSpPr>
      <dsp:spPr>
        <a:xfrm>
          <a:off x="1298241" y="2812265"/>
          <a:ext cx="5559758" cy="1124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59" tIns="118959" rIns="118959" bIns="1189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/>
            <a:t>A time-stratified case-crossover design was used to model the effects of pollutants</a:t>
          </a:r>
          <a:endParaRPr lang="en-US" sz="2000" kern="1200"/>
        </a:p>
      </dsp:txBody>
      <dsp:txXfrm>
        <a:off x="1298241" y="2812265"/>
        <a:ext cx="5559758" cy="1124019"/>
      </dsp:txXfrm>
    </dsp:sp>
    <dsp:sp modelId="{BB407657-CC52-41F5-8557-D41DBE570E94}">
      <dsp:nvSpPr>
        <dsp:cNvPr id="0" name=""/>
        <dsp:cNvSpPr/>
      </dsp:nvSpPr>
      <dsp:spPr>
        <a:xfrm>
          <a:off x="0" y="4217289"/>
          <a:ext cx="6858000" cy="11240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F3ED8-C69C-4859-9794-F0496BC16025}">
      <dsp:nvSpPr>
        <dsp:cNvPr id="0" name=""/>
        <dsp:cNvSpPr/>
      </dsp:nvSpPr>
      <dsp:spPr>
        <a:xfrm>
          <a:off x="340015" y="4470193"/>
          <a:ext cx="618210" cy="6182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B33581-A898-4A70-9777-5A9A979210A3}">
      <dsp:nvSpPr>
        <dsp:cNvPr id="0" name=""/>
        <dsp:cNvSpPr/>
      </dsp:nvSpPr>
      <dsp:spPr>
        <a:xfrm>
          <a:off x="1298241" y="4217289"/>
          <a:ext cx="5559758" cy="1124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59" tIns="118959" rIns="118959" bIns="1189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0" kern="1200" dirty="0"/>
            <a:t>Diverse Cardiovascular Outcomes</a:t>
          </a:r>
          <a:r>
            <a:rPr lang="en-GB" sz="2000" kern="1200" dirty="0"/>
            <a:t> : C</a:t>
          </a:r>
          <a:r>
            <a:rPr lang="en-GB" sz="2000" b="0" i="0" kern="1200" dirty="0"/>
            <a:t>ardiovascular events, including MI, arrhythmias, atrial fibrillation, heart failure, and pulmonary embolism</a:t>
          </a:r>
          <a:endParaRPr lang="en-US" sz="2000" kern="1200" dirty="0"/>
        </a:p>
      </dsp:txBody>
      <dsp:txXfrm>
        <a:off x="1298241" y="4217289"/>
        <a:ext cx="5559758" cy="1124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04924-0BC6-4FEF-9D81-89AA2942940B}">
      <dsp:nvSpPr>
        <dsp:cNvPr id="0" name=""/>
        <dsp:cNvSpPr/>
      </dsp:nvSpPr>
      <dsp:spPr>
        <a:xfrm>
          <a:off x="93116" y="254163"/>
          <a:ext cx="900553" cy="9005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8C064-9159-4050-9672-62F72084C285}">
      <dsp:nvSpPr>
        <dsp:cNvPr id="0" name=""/>
        <dsp:cNvSpPr/>
      </dsp:nvSpPr>
      <dsp:spPr>
        <a:xfrm>
          <a:off x="282233" y="443279"/>
          <a:ext cx="522321" cy="522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19254-577F-4022-A7CC-1EB37B08FB91}">
      <dsp:nvSpPr>
        <dsp:cNvPr id="0" name=""/>
        <dsp:cNvSpPr/>
      </dsp:nvSpPr>
      <dsp:spPr>
        <a:xfrm>
          <a:off x="1186646" y="254163"/>
          <a:ext cx="2122733" cy="90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Approximately </a:t>
          </a:r>
          <a:r>
            <a:rPr lang="en-GB" sz="1300" b="0" i="0" kern="1200" dirty="0">
              <a:solidFill>
                <a:srgbClr val="FF0000"/>
              </a:solidFill>
            </a:rPr>
            <a:t>300 deaths </a:t>
          </a:r>
          <a:r>
            <a:rPr lang="en-GB" sz="1300" b="0" i="0" kern="1200" dirty="0"/>
            <a:t>in Bristol each year are attributable to air pollution</a:t>
          </a:r>
          <a:endParaRPr lang="en-US" sz="1300" kern="1200" dirty="0"/>
        </a:p>
      </dsp:txBody>
      <dsp:txXfrm>
        <a:off x="1186646" y="254163"/>
        <a:ext cx="2122733" cy="900553"/>
      </dsp:txXfrm>
    </dsp:sp>
    <dsp:sp modelId="{82932E2F-9DAF-4C81-8A19-10201FF0A4BF}">
      <dsp:nvSpPr>
        <dsp:cNvPr id="0" name=""/>
        <dsp:cNvSpPr/>
      </dsp:nvSpPr>
      <dsp:spPr>
        <a:xfrm>
          <a:off x="3679249" y="254163"/>
          <a:ext cx="900553" cy="9005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C47F8B-D919-42C0-8788-ACF94A36CEC7}">
      <dsp:nvSpPr>
        <dsp:cNvPr id="0" name=""/>
        <dsp:cNvSpPr/>
      </dsp:nvSpPr>
      <dsp:spPr>
        <a:xfrm>
          <a:off x="3868365" y="443279"/>
          <a:ext cx="522321" cy="522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C90F-749E-43A6-AFF2-FA9AF06604F8}">
      <dsp:nvSpPr>
        <dsp:cNvPr id="0" name=""/>
        <dsp:cNvSpPr/>
      </dsp:nvSpPr>
      <dsp:spPr>
        <a:xfrm>
          <a:off x="4772778" y="254163"/>
          <a:ext cx="2122733" cy="90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Accounting for </a:t>
          </a:r>
          <a:r>
            <a:rPr lang="en-GB" sz="1300" b="1" i="0" kern="1200" dirty="0">
              <a:solidFill>
                <a:srgbClr val="FF0000"/>
              </a:solidFill>
            </a:rPr>
            <a:t>8.5%</a:t>
          </a:r>
          <a:r>
            <a:rPr lang="en-GB" sz="1300" b="0" i="0" kern="1200" dirty="0">
              <a:solidFill>
                <a:srgbClr val="FF0000"/>
              </a:solidFill>
            </a:rPr>
            <a:t> </a:t>
          </a:r>
          <a:r>
            <a:rPr lang="en-GB" sz="1300" b="0" i="0" kern="1200" dirty="0"/>
            <a:t>of total deaths in the city.</a:t>
          </a:r>
          <a:endParaRPr lang="en-US" sz="1300" kern="1200" dirty="0"/>
        </a:p>
      </dsp:txBody>
      <dsp:txXfrm>
        <a:off x="4772778" y="254163"/>
        <a:ext cx="2122733" cy="900553"/>
      </dsp:txXfrm>
    </dsp:sp>
    <dsp:sp modelId="{C1252733-6FE7-4C0D-A90F-9F06D646E91F}">
      <dsp:nvSpPr>
        <dsp:cNvPr id="0" name=""/>
        <dsp:cNvSpPr/>
      </dsp:nvSpPr>
      <dsp:spPr>
        <a:xfrm>
          <a:off x="93116" y="1627733"/>
          <a:ext cx="900553" cy="9005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6E54E-09BE-4AF6-B3A4-35DF2EC1EE7E}">
      <dsp:nvSpPr>
        <dsp:cNvPr id="0" name=""/>
        <dsp:cNvSpPr/>
      </dsp:nvSpPr>
      <dsp:spPr>
        <a:xfrm>
          <a:off x="282233" y="1816849"/>
          <a:ext cx="522321" cy="522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E0D1B-7BD6-4E46-BF93-28EAD5180755}">
      <dsp:nvSpPr>
        <dsp:cNvPr id="0" name=""/>
        <dsp:cNvSpPr/>
      </dsp:nvSpPr>
      <dsp:spPr>
        <a:xfrm>
          <a:off x="1186646" y="1627733"/>
          <a:ext cx="2122733" cy="90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The highest excess of deaths occurs in central Bristol, with some wards experiencing up to </a:t>
          </a:r>
          <a:r>
            <a:rPr lang="en-GB" sz="1300" b="0" i="0" kern="1200" dirty="0">
              <a:solidFill>
                <a:srgbClr val="FF0000"/>
              </a:solidFill>
            </a:rPr>
            <a:t>10% </a:t>
          </a:r>
          <a:r>
            <a:rPr lang="en-GB" sz="1300" b="0" i="0" kern="1200" dirty="0"/>
            <a:t>of all deaths being attributable to air pollution.</a:t>
          </a:r>
          <a:endParaRPr lang="en-US" sz="1300" kern="1200" dirty="0"/>
        </a:p>
      </dsp:txBody>
      <dsp:txXfrm>
        <a:off x="1186646" y="1627733"/>
        <a:ext cx="2122733" cy="900553"/>
      </dsp:txXfrm>
    </dsp:sp>
    <dsp:sp modelId="{54431C31-CDA5-4A48-A718-3509AC4A545E}">
      <dsp:nvSpPr>
        <dsp:cNvPr id="0" name=""/>
        <dsp:cNvSpPr/>
      </dsp:nvSpPr>
      <dsp:spPr>
        <a:xfrm>
          <a:off x="3679249" y="1627733"/>
          <a:ext cx="900553" cy="9005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8F639-B172-498C-B416-FF40EAFB6FCE}">
      <dsp:nvSpPr>
        <dsp:cNvPr id="0" name=""/>
        <dsp:cNvSpPr/>
      </dsp:nvSpPr>
      <dsp:spPr>
        <a:xfrm>
          <a:off x="3868365" y="1816849"/>
          <a:ext cx="522321" cy="522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C03FA-C24D-4070-B83E-61942E61727B}">
      <dsp:nvSpPr>
        <dsp:cNvPr id="0" name=""/>
        <dsp:cNvSpPr/>
      </dsp:nvSpPr>
      <dsp:spPr>
        <a:xfrm>
          <a:off x="4772778" y="1627733"/>
          <a:ext cx="2122733" cy="900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Road traffic emissions are identified as the </a:t>
          </a:r>
          <a:r>
            <a:rPr lang="en-GB" sz="1300" b="1" i="0" kern="1200"/>
            <a:t>primary local source</a:t>
          </a:r>
          <a:r>
            <a:rPr lang="en-GB" sz="1300" b="0" i="0" kern="1200"/>
            <a:t> of these harmful pollutants.</a:t>
          </a:r>
          <a:endParaRPr lang="en-US" sz="1300" kern="1200"/>
        </a:p>
      </dsp:txBody>
      <dsp:txXfrm>
        <a:off x="4772778" y="1627733"/>
        <a:ext cx="2122733" cy="900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C87E7-C7F0-A94F-B863-E8EFAEEDE661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6E6B5-763A-1B48-82B7-362A8AD97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6E6B5-763A-1B48-82B7-362A8AD971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6E6B5-763A-1B48-82B7-362A8AD971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6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1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3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3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7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6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1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4/25/24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22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3B82F7CD-CD0B-0501-599E-EE17B8D9A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D7CAD-FF2F-2A87-9D42-8B0599BC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anchor="ctr">
            <a:normAutofit/>
          </a:bodyPr>
          <a:lstStyle/>
          <a:p>
            <a:pPr algn="l"/>
            <a:r>
              <a:rPr lang="en-US" sz="8000">
                <a:solidFill>
                  <a:srgbClr val="FFFFFF"/>
                </a:solidFill>
              </a:rPr>
              <a:t>Literature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78F8B-8589-4DB3-443E-46770D55D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762000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Previous Research</a:t>
            </a:r>
          </a:p>
        </p:txBody>
      </p:sp>
    </p:spTree>
    <p:extLst>
      <p:ext uri="{BB962C8B-B14F-4D97-AF65-F5344CB8AC3E}">
        <p14:creationId xmlns:p14="http://schemas.microsoft.com/office/powerpoint/2010/main" val="8476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C3ABE-76D7-61B3-8093-7027414B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GB" sz="2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GB" sz="2400">
                <a:effectLst/>
                <a:latin typeface="arial" panose="020B0604020202020204" pitchFamily="34" charset="0"/>
              </a:rPr>
              <a:t>Short-term effects of air pollution on health: a European approach using epidemiologic time series data: the APHEA protocol.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Picture 92" descr="Close-up unopened pill packets">
            <a:extLst>
              <a:ext uri="{FF2B5EF4-FFF2-40B4-BE49-F238E27FC236}">
                <a16:creationId xmlns:a16="http://schemas.microsoft.com/office/drawing/2014/main" id="{13D5A974-8D8D-8184-0389-ACBB71DD8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9" r="25057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4BA53DAD-BEEC-BB5B-D6C5-229B8436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3" y="3047999"/>
            <a:ext cx="6095997" cy="3048001"/>
          </a:xfrm>
        </p:spPr>
        <p:txBody>
          <a:bodyPr>
            <a:normAutofit/>
          </a:bodyPr>
          <a:lstStyle/>
          <a:p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an extensive database from 15 European cities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Employment of autoregressive Poisson models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ospital admissions for cardiovascular and respiratory diseases.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ssess the short-term health effects of air pollution.</a:t>
            </a:r>
          </a:p>
          <a:p>
            <a:r>
              <a:rPr lang="en-GB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Gap: 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tandardized procedure to test and quantify.</a:t>
            </a:r>
          </a:p>
          <a:p>
            <a:pPr marL="0" indent="0">
              <a:buNone/>
            </a:pPr>
            <a:endParaRPr lang="en-GB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7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6BD40-D4A9-2963-83E6-13FCB556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en-GB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Short-term effects of air pollution on a range of cardiovascular events in England and Wales: Case-crossover analysis of the MINAP database, hospital admissions and mortality</a:t>
            </a:r>
            <a:br>
              <a:rPr lang="en-GB" sz="2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AE23E8-6B0C-59A0-C367-C60CC0EEA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898133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987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9678B-4CE5-D0F8-B66D-5D5D3B47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51322"/>
            <a:ext cx="3952875" cy="2049478"/>
          </a:xfrm>
        </p:spPr>
        <p:txBody>
          <a:bodyPr>
            <a:normAutofit/>
          </a:bodyPr>
          <a:lstStyle/>
          <a:p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Health Impacts of Air Pollution in Bristol </a:t>
            </a:r>
            <a:b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February 2017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25D2F0-6682-C0D5-ED24-2C41FE42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10" r="1" b="26173"/>
          <a:stretch/>
        </p:blipFill>
        <p:spPr>
          <a:xfrm>
            <a:off x="476" y="-33773"/>
            <a:ext cx="12191524" cy="3820944"/>
          </a:xfrm>
          <a:custGeom>
            <a:avLst/>
            <a:gdLst/>
            <a:ahLst/>
            <a:cxnLst/>
            <a:rect l="l" t="t" r="r" b="b"/>
            <a:pathLst>
              <a:path w="12191524" h="3820944">
                <a:moveTo>
                  <a:pt x="0" y="0"/>
                </a:moveTo>
                <a:lnTo>
                  <a:pt x="12191524" y="0"/>
                </a:lnTo>
                <a:lnTo>
                  <a:pt x="12191524" y="999522"/>
                </a:lnTo>
                <a:lnTo>
                  <a:pt x="12191524" y="1442807"/>
                </a:lnTo>
                <a:lnTo>
                  <a:pt x="12122577" y="1473667"/>
                </a:lnTo>
                <a:cubicBezTo>
                  <a:pt x="12109137" y="1479237"/>
                  <a:pt x="12094348" y="1482309"/>
                  <a:pt x="12082252" y="1489797"/>
                </a:cubicBezTo>
                <a:cubicBezTo>
                  <a:pt x="12026558" y="1523980"/>
                  <a:pt x="11972595" y="1560851"/>
                  <a:pt x="11916137" y="1593691"/>
                </a:cubicBezTo>
                <a:cubicBezTo>
                  <a:pt x="11857951" y="1627681"/>
                  <a:pt x="11805909" y="1667816"/>
                  <a:pt x="11765771" y="1722164"/>
                </a:cubicBezTo>
                <a:cubicBezTo>
                  <a:pt x="11728516" y="1772670"/>
                  <a:pt x="11692413" y="1823942"/>
                  <a:pt x="11655351" y="1874640"/>
                </a:cubicBezTo>
                <a:cubicBezTo>
                  <a:pt x="11645941" y="1887507"/>
                  <a:pt x="11637298" y="1902679"/>
                  <a:pt x="11624432" y="1910938"/>
                </a:cubicBezTo>
                <a:cubicBezTo>
                  <a:pt x="11597739" y="1928220"/>
                  <a:pt x="11568548" y="1942239"/>
                  <a:pt x="11539935" y="1956449"/>
                </a:cubicBezTo>
                <a:cubicBezTo>
                  <a:pt x="11515354" y="1968548"/>
                  <a:pt x="11489237" y="1977572"/>
                  <a:pt x="11465234" y="1990631"/>
                </a:cubicBezTo>
                <a:cubicBezTo>
                  <a:pt x="11446031" y="2001003"/>
                  <a:pt x="11428938" y="2015406"/>
                  <a:pt x="11411078" y="2028464"/>
                </a:cubicBezTo>
                <a:cubicBezTo>
                  <a:pt x="11395523" y="2039793"/>
                  <a:pt x="11378432" y="2049587"/>
                  <a:pt x="11365374" y="2063224"/>
                </a:cubicBezTo>
                <a:cubicBezTo>
                  <a:pt x="11333494" y="2096253"/>
                  <a:pt x="11301423" y="2128708"/>
                  <a:pt x="11261864" y="2153097"/>
                </a:cubicBezTo>
                <a:cubicBezTo>
                  <a:pt x="11222880" y="2177292"/>
                  <a:pt x="11186009" y="2204371"/>
                  <a:pt x="11147219" y="2228952"/>
                </a:cubicBezTo>
                <a:cubicBezTo>
                  <a:pt x="11109194" y="2252957"/>
                  <a:pt x="11074820" y="2279264"/>
                  <a:pt x="11055040" y="2321898"/>
                </a:cubicBezTo>
                <a:cubicBezTo>
                  <a:pt x="11046207" y="2340716"/>
                  <a:pt x="11033723" y="2361265"/>
                  <a:pt x="11017016" y="2372212"/>
                </a:cubicBezTo>
                <a:cubicBezTo>
                  <a:pt x="10993203" y="2387766"/>
                  <a:pt x="10963054" y="2393336"/>
                  <a:pt x="10937127" y="2406587"/>
                </a:cubicBezTo>
                <a:cubicBezTo>
                  <a:pt x="10906594" y="2422142"/>
                  <a:pt x="10871260" y="2435584"/>
                  <a:pt x="10850520" y="2460357"/>
                </a:cubicBezTo>
                <a:cubicBezTo>
                  <a:pt x="10832083" y="2482442"/>
                  <a:pt x="10813456" y="2499725"/>
                  <a:pt x="10789065" y="2513743"/>
                </a:cubicBezTo>
                <a:cubicBezTo>
                  <a:pt x="10771977" y="2523538"/>
                  <a:pt x="10759302" y="2541396"/>
                  <a:pt x="10741635" y="2549463"/>
                </a:cubicBezTo>
                <a:cubicBezTo>
                  <a:pt x="10718398" y="2560217"/>
                  <a:pt x="10694970" y="2568667"/>
                  <a:pt x="10674613" y="2585374"/>
                </a:cubicBezTo>
                <a:cubicBezTo>
                  <a:pt x="10653488" y="2602657"/>
                  <a:pt x="10629485" y="2616291"/>
                  <a:pt x="10607400" y="2632424"/>
                </a:cubicBezTo>
                <a:cubicBezTo>
                  <a:pt x="10595686" y="2641064"/>
                  <a:pt x="10586083" y="2652395"/>
                  <a:pt x="10574755" y="2661421"/>
                </a:cubicBezTo>
                <a:cubicBezTo>
                  <a:pt x="10554014" y="2677936"/>
                  <a:pt x="10532889" y="2694066"/>
                  <a:pt x="10511572" y="2709621"/>
                </a:cubicBezTo>
                <a:cubicBezTo>
                  <a:pt x="10490258" y="2725177"/>
                  <a:pt x="10469901" y="2743228"/>
                  <a:pt x="10446472" y="2754559"/>
                </a:cubicBezTo>
                <a:cubicBezTo>
                  <a:pt x="10406530" y="2773763"/>
                  <a:pt x="10362937" y="2785286"/>
                  <a:pt x="10324143" y="2806024"/>
                </a:cubicBezTo>
                <a:cubicBezTo>
                  <a:pt x="10284778" y="2827147"/>
                  <a:pt x="10247712" y="2853650"/>
                  <a:pt x="10212763" y="2881687"/>
                </a:cubicBezTo>
                <a:cubicBezTo>
                  <a:pt x="10185110" y="2903772"/>
                  <a:pt x="10159185" y="2925665"/>
                  <a:pt x="10124423" y="2936993"/>
                </a:cubicBezTo>
                <a:cubicBezTo>
                  <a:pt x="10105029" y="2943332"/>
                  <a:pt x="10084674" y="2957158"/>
                  <a:pt x="10072957" y="2973291"/>
                </a:cubicBezTo>
                <a:cubicBezTo>
                  <a:pt x="10047608" y="3008432"/>
                  <a:pt x="10015155" y="3033205"/>
                  <a:pt x="9978476" y="3054330"/>
                </a:cubicBezTo>
                <a:cubicBezTo>
                  <a:pt x="9929506" y="3082751"/>
                  <a:pt x="9881112" y="3111748"/>
                  <a:pt x="9831950" y="3139593"/>
                </a:cubicBezTo>
                <a:cubicBezTo>
                  <a:pt x="9802955" y="3156110"/>
                  <a:pt x="9774150" y="3173585"/>
                  <a:pt x="9743420" y="3185683"/>
                </a:cubicBezTo>
                <a:cubicBezTo>
                  <a:pt x="9680626" y="3210648"/>
                  <a:pt x="9616293" y="3231963"/>
                  <a:pt x="9552921" y="3255202"/>
                </a:cubicBezTo>
                <a:cubicBezTo>
                  <a:pt x="9532180" y="3262690"/>
                  <a:pt x="9512591" y="3273445"/>
                  <a:pt x="9491467" y="3279975"/>
                </a:cubicBezTo>
                <a:cubicBezTo>
                  <a:pt x="9468614" y="3287079"/>
                  <a:pt x="9444037" y="3289191"/>
                  <a:pt x="9421184" y="3296297"/>
                </a:cubicBezTo>
                <a:cubicBezTo>
                  <a:pt x="9383158" y="3308010"/>
                  <a:pt x="9346287" y="3322991"/>
                  <a:pt x="9308263" y="3334897"/>
                </a:cubicBezTo>
                <a:cubicBezTo>
                  <a:pt x="9234905" y="3357750"/>
                  <a:pt x="9161354" y="3379643"/>
                  <a:pt x="9087805" y="3401342"/>
                </a:cubicBezTo>
                <a:cubicBezTo>
                  <a:pt x="9072058" y="3405952"/>
                  <a:pt x="9054966" y="3406528"/>
                  <a:pt x="9039413" y="3411520"/>
                </a:cubicBezTo>
                <a:cubicBezTo>
                  <a:pt x="8998123" y="3424963"/>
                  <a:pt x="8957026" y="3439557"/>
                  <a:pt x="8916122" y="3454344"/>
                </a:cubicBezTo>
                <a:cubicBezTo>
                  <a:pt x="8891351" y="3463370"/>
                  <a:pt x="8867152" y="3474508"/>
                  <a:pt x="8842189" y="3483149"/>
                </a:cubicBezTo>
                <a:cubicBezTo>
                  <a:pt x="8822216" y="3490063"/>
                  <a:pt x="8801668" y="3495439"/>
                  <a:pt x="8780927" y="3499665"/>
                </a:cubicBezTo>
                <a:cubicBezTo>
                  <a:pt x="8763068" y="3503316"/>
                  <a:pt x="8744441" y="3502930"/>
                  <a:pt x="8726773" y="3507348"/>
                </a:cubicBezTo>
                <a:cubicBezTo>
                  <a:pt x="8678955" y="3519252"/>
                  <a:pt x="8631715" y="3532697"/>
                  <a:pt x="8584281" y="3545369"/>
                </a:cubicBezTo>
                <a:cubicBezTo>
                  <a:pt x="8565270" y="3550363"/>
                  <a:pt x="8545874" y="3554014"/>
                  <a:pt x="8527437" y="3560350"/>
                </a:cubicBezTo>
                <a:cubicBezTo>
                  <a:pt x="8478083" y="3577056"/>
                  <a:pt x="8429499" y="3596067"/>
                  <a:pt x="8379953" y="3611816"/>
                </a:cubicBezTo>
                <a:cubicBezTo>
                  <a:pt x="8338858" y="3624874"/>
                  <a:pt x="8296608" y="3634283"/>
                  <a:pt x="8254935" y="3645805"/>
                </a:cubicBezTo>
                <a:cubicBezTo>
                  <a:pt x="8237268" y="3650799"/>
                  <a:pt x="8220369" y="3657906"/>
                  <a:pt x="8202705" y="3662128"/>
                </a:cubicBezTo>
                <a:cubicBezTo>
                  <a:pt x="8163143" y="3671732"/>
                  <a:pt x="8123007" y="3679796"/>
                  <a:pt x="8083256" y="3689399"/>
                </a:cubicBezTo>
                <a:cubicBezTo>
                  <a:pt x="8060593" y="3694967"/>
                  <a:pt x="8038702" y="3704953"/>
                  <a:pt x="8015657" y="3708604"/>
                </a:cubicBezTo>
                <a:cubicBezTo>
                  <a:pt x="7960927" y="3717244"/>
                  <a:pt x="7905813" y="3723388"/>
                  <a:pt x="7850697" y="3730302"/>
                </a:cubicBezTo>
                <a:cubicBezTo>
                  <a:pt x="7793857" y="3737407"/>
                  <a:pt x="7737204" y="3744897"/>
                  <a:pt x="7680358" y="3751233"/>
                </a:cubicBezTo>
                <a:cubicBezTo>
                  <a:pt x="7649249" y="3754499"/>
                  <a:pt x="7617946" y="3755075"/>
                  <a:pt x="7586836" y="3758148"/>
                </a:cubicBezTo>
                <a:cubicBezTo>
                  <a:pt x="7559567" y="3760838"/>
                  <a:pt x="7532490" y="3765830"/>
                  <a:pt x="7505221" y="3769096"/>
                </a:cubicBezTo>
                <a:cubicBezTo>
                  <a:pt x="7481600" y="3771782"/>
                  <a:pt x="7457787" y="3773318"/>
                  <a:pt x="7434167" y="3776008"/>
                </a:cubicBezTo>
                <a:cubicBezTo>
                  <a:pt x="7396337" y="3780424"/>
                  <a:pt x="7358696" y="3785419"/>
                  <a:pt x="7321059" y="3790027"/>
                </a:cubicBezTo>
                <a:cubicBezTo>
                  <a:pt x="7305312" y="3791755"/>
                  <a:pt x="7288795" y="3796555"/>
                  <a:pt x="7274008" y="3793677"/>
                </a:cubicBezTo>
                <a:cubicBezTo>
                  <a:pt x="7236753" y="3786377"/>
                  <a:pt x="7200073" y="3788491"/>
                  <a:pt x="7163010" y="3793483"/>
                </a:cubicBezTo>
                <a:cubicBezTo>
                  <a:pt x="7150336" y="3795213"/>
                  <a:pt x="7136701" y="3794827"/>
                  <a:pt x="7124411" y="3791563"/>
                </a:cubicBezTo>
                <a:cubicBezTo>
                  <a:pt x="7099253" y="3785033"/>
                  <a:pt x="7074865" y="3775814"/>
                  <a:pt x="7050092" y="3767750"/>
                </a:cubicBezTo>
                <a:cubicBezTo>
                  <a:pt x="7047401" y="3766790"/>
                  <a:pt x="7044138" y="3766598"/>
                  <a:pt x="7041259" y="3766022"/>
                </a:cubicBezTo>
                <a:cubicBezTo>
                  <a:pt x="7024935" y="3762756"/>
                  <a:pt x="7008806" y="3759492"/>
                  <a:pt x="6992479" y="3756611"/>
                </a:cubicBezTo>
                <a:cubicBezTo>
                  <a:pt x="6983647" y="3755075"/>
                  <a:pt x="6974621" y="3754883"/>
                  <a:pt x="6965786" y="3753539"/>
                </a:cubicBezTo>
                <a:cubicBezTo>
                  <a:pt x="6931605" y="3748161"/>
                  <a:pt x="6893965" y="3757188"/>
                  <a:pt x="6864390" y="3733953"/>
                </a:cubicBezTo>
                <a:cubicBezTo>
                  <a:pt x="6845188" y="3718972"/>
                  <a:pt x="6826559" y="3722430"/>
                  <a:pt x="6806012" y="3724734"/>
                </a:cubicBezTo>
                <a:cubicBezTo>
                  <a:pt x="6790457" y="3726462"/>
                  <a:pt x="6774517" y="3725884"/>
                  <a:pt x="6758771" y="3726078"/>
                </a:cubicBezTo>
                <a:cubicBezTo>
                  <a:pt x="6731118" y="3726652"/>
                  <a:pt x="6703464" y="3726846"/>
                  <a:pt x="6675809" y="3727806"/>
                </a:cubicBezTo>
                <a:cubicBezTo>
                  <a:pt x="6666975" y="3728190"/>
                  <a:pt x="6657953" y="3732993"/>
                  <a:pt x="6649308" y="3732225"/>
                </a:cubicBezTo>
                <a:cubicBezTo>
                  <a:pt x="6609365" y="3728574"/>
                  <a:pt x="6569421" y="3722812"/>
                  <a:pt x="6529475" y="3719548"/>
                </a:cubicBezTo>
                <a:cubicBezTo>
                  <a:pt x="6506816" y="3717630"/>
                  <a:pt x="6483579" y="3721276"/>
                  <a:pt x="6461111" y="3718588"/>
                </a:cubicBezTo>
                <a:cubicBezTo>
                  <a:pt x="6435188" y="3715516"/>
                  <a:pt x="6409839" y="3707644"/>
                  <a:pt x="6384104" y="3702841"/>
                </a:cubicBezTo>
                <a:cubicBezTo>
                  <a:pt x="6377000" y="3701497"/>
                  <a:pt x="6369125" y="3703225"/>
                  <a:pt x="6361637" y="3703609"/>
                </a:cubicBezTo>
                <a:cubicBezTo>
                  <a:pt x="6353187" y="3703993"/>
                  <a:pt x="6344928" y="3704761"/>
                  <a:pt x="6336480" y="3704953"/>
                </a:cubicBezTo>
                <a:cubicBezTo>
                  <a:pt x="6310745" y="3705339"/>
                  <a:pt x="6285014" y="3704761"/>
                  <a:pt x="6259279" y="3706108"/>
                </a:cubicBezTo>
                <a:cubicBezTo>
                  <a:pt x="6243533" y="3706876"/>
                  <a:pt x="6227020" y="3714748"/>
                  <a:pt x="6212421" y="3711868"/>
                </a:cubicBezTo>
                <a:cubicBezTo>
                  <a:pt x="6182658" y="3706298"/>
                  <a:pt x="6152891" y="3718780"/>
                  <a:pt x="6123127" y="3708412"/>
                </a:cubicBezTo>
                <a:cubicBezTo>
                  <a:pt x="6113907" y="3705339"/>
                  <a:pt x="6101232" y="3713020"/>
                  <a:pt x="6090095" y="3713404"/>
                </a:cubicBezTo>
                <a:cubicBezTo>
                  <a:pt x="6062249" y="3714364"/>
                  <a:pt x="6034404" y="3714172"/>
                  <a:pt x="6006559" y="3713980"/>
                </a:cubicBezTo>
                <a:cubicBezTo>
                  <a:pt x="5981594" y="3713788"/>
                  <a:pt x="5955667" y="3716476"/>
                  <a:pt x="5931664" y="3711100"/>
                </a:cubicBezTo>
                <a:cubicBezTo>
                  <a:pt x="5906505" y="3705339"/>
                  <a:pt x="5883846" y="3706108"/>
                  <a:pt x="5859457" y="3712636"/>
                </a:cubicBezTo>
                <a:cubicBezTo>
                  <a:pt x="5842749" y="3717052"/>
                  <a:pt x="5825082" y="3717630"/>
                  <a:pt x="5807800" y="3718972"/>
                </a:cubicBezTo>
                <a:cubicBezTo>
                  <a:pt x="5789173" y="3720508"/>
                  <a:pt x="5768624" y="3716476"/>
                  <a:pt x="5751725" y="3722812"/>
                </a:cubicBezTo>
                <a:cubicBezTo>
                  <a:pt x="5701409" y="3741633"/>
                  <a:pt x="5649751" y="3745665"/>
                  <a:pt x="5597135" y="3745665"/>
                </a:cubicBezTo>
                <a:cubicBezTo>
                  <a:pt x="5587530" y="3745665"/>
                  <a:pt x="5577737" y="3742979"/>
                  <a:pt x="5568522" y="3740097"/>
                </a:cubicBezTo>
                <a:cubicBezTo>
                  <a:pt x="5514748" y="3722812"/>
                  <a:pt x="5460785" y="3724348"/>
                  <a:pt x="5406055" y="3734911"/>
                </a:cubicBezTo>
                <a:cubicBezTo>
                  <a:pt x="5394725" y="3737217"/>
                  <a:pt x="5382052" y="3737601"/>
                  <a:pt x="5370722" y="3735297"/>
                </a:cubicBezTo>
                <a:cubicBezTo>
                  <a:pt x="5338843" y="3728574"/>
                  <a:pt x="5307923" y="3717436"/>
                  <a:pt x="5275854" y="3712636"/>
                </a:cubicBezTo>
                <a:cubicBezTo>
                  <a:pt x="5222853" y="3704761"/>
                  <a:pt x="5176956" y="3731262"/>
                  <a:pt x="5129523" y="3748547"/>
                </a:cubicBezTo>
                <a:cubicBezTo>
                  <a:pt x="5084393" y="3764870"/>
                  <a:pt x="5045986" y="3801741"/>
                  <a:pt x="4992598" y="3793483"/>
                </a:cubicBezTo>
                <a:cubicBezTo>
                  <a:pt x="4987223" y="3792715"/>
                  <a:pt x="4981269" y="3797899"/>
                  <a:pt x="4975315" y="3799245"/>
                </a:cubicBezTo>
                <a:cubicBezTo>
                  <a:pt x="4958992" y="3802893"/>
                  <a:pt x="4942670" y="3807309"/>
                  <a:pt x="4926153" y="3809040"/>
                </a:cubicBezTo>
                <a:cubicBezTo>
                  <a:pt x="4905990" y="3811344"/>
                  <a:pt x="4885441" y="3810576"/>
                  <a:pt x="4865279" y="3812496"/>
                </a:cubicBezTo>
                <a:cubicBezTo>
                  <a:pt x="4839352" y="3814800"/>
                  <a:pt x="4813813" y="3820944"/>
                  <a:pt x="4788077" y="3820944"/>
                </a:cubicBezTo>
                <a:cubicBezTo>
                  <a:pt x="4767337" y="3820944"/>
                  <a:pt x="4746790" y="3813840"/>
                  <a:pt x="4726243" y="3810382"/>
                </a:cubicBezTo>
                <a:cubicBezTo>
                  <a:pt x="4697244" y="3805581"/>
                  <a:pt x="4665364" y="3806925"/>
                  <a:pt x="4639824" y="3794635"/>
                </a:cubicBezTo>
                <a:cubicBezTo>
                  <a:pt x="4612556" y="3781576"/>
                  <a:pt x="4586629" y="3775624"/>
                  <a:pt x="4558401" y="3779656"/>
                </a:cubicBezTo>
                <a:cubicBezTo>
                  <a:pt x="4548990" y="3781000"/>
                  <a:pt x="4536892" y="3789067"/>
                  <a:pt x="4532667" y="3797323"/>
                </a:cubicBezTo>
                <a:cubicBezTo>
                  <a:pt x="4523257" y="3815760"/>
                  <a:pt x="4510393" y="3819026"/>
                  <a:pt x="4492916" y="3812686"/>
                </a:cubicBezTo>
                <a:cubicBezTo>
                  <a:pt x="4477745" y="3807309"/>
                  <a:pt x="4459117" y="3804621"/>
                  <a:pt x="4448748" y="3794251"/>
                </a:cubicBezTo>
                <a:cubicBezTo>
                  <a:pt x="4419365" y="3764870"/>
                  <a:pt x="4381917" y="3763910"/>
                  <a:pt x="4345430" y="3756037"/>
                </a:cubicBezTo>
                <a:cubicBezTo>
                  <a:pt x="4323158" y="3751233"/>
                  <a:pt x="4302414" y="3751043"/>
                  <a:pt x="4280138" y="3754307"/>
                </a:cubicBezTo>
                <a:cubicBezTo>
                  <a:pt x="4231745" y="3761606"/>
                  <a:pt x="4184696" y="3751233"/>
                  <a:pt x="4138222" y="3737985"/>
                </a:cubicBezTo>
                <a:cubicBezTo>
                  <a:pt x="4107495" y="3729150"/>
                  <a:pt x="4076002" y="3723774"/>
                  <a:pt x="4045468" y="3714748"/>
                </a:cubicBezTo>
                <a:cubicBezTo>
                  <a:pt x="4022615" y="3707836"/>
                  <a:pt x="3999765" y="3699577"/>
                  <a:pt x="3978834" y="3688439"/>
                </a:cubicBezTo>
                <a:cubicBezTo>
                  <a:pt x="3948489" y="3672114"/>
                  <a:pt x="3921990" y="3647533"/>
                  <a:pt x="3883388" y="3654063"/>
                </a:cubicBezTo>
                <a:cubicBezTo>
                  <a:pt x="3849397" y="3659824"/>
                  <a:pt x="3818673" y="3647727"/>
                  <a:pt x="3787562" y="3636205"/>
                </a:cubicBezTo>
                <a:cubicBezTo>
                  <a:pt x="3764709" y="3627754"/>
                  <a:pt x="3741860" y="3619112"/>
                  <a:pt x="3718236" y="3613736"/>
                </a:cubicBezTo>
                <a:cubicBezTo>
                  <a:pt x="3690198" y="3607398"/>
                  <a:pt x="3658511" y="3610088"/>
                  <a:pt x="3633546" y="3598371"/>
                </a:cubicBezTo>
                <a:cubicBezTo>
                  <a:pt x="3607429" y="3586081"/>
                  <a:pt x="3585730" y="3594339"/>
                  <a:pt x="3562493" y="3597797"/>
                </a:cubicBezTo>
                <a:cubicBezTo>
                  <a:pt x="3525430" y="3603173"/>
                  <a:pt x="3488557" y="3613160"/>
                  <a:pt x="3451111" y="3600485"/>
                </a:cubicBezTo>
                <a:cubicBezTo>
                  <a:pt x="3405599" y="3585123"/>
                  <a:pt x="3360470" y="3568608"/>
                  <a:pt x="3314766" y="3554014"/>
                </a:cubicBezTo>
                <a:cubicBezTo>
                  <a:pt x="3297095" y="3548441"/>
                  <a:pt x="3278088" y="3546137"/>
                  <a:pt x="3259650" y="3543641"/>
                </a:cubicBezTo>
                <a:cubicBezTo>
                  <a:pt x="3242177" y="3541529"/>
                  <a:pt x="3221244" y="3546905"/>
                  <a:pt x="3207800" y="3538841"/>
                </a:cubicBezTo>
                <a:cubicBezTo>
                  <a:pt x="3173232" y="3518102"/>
                  <a:pt x="3137707" y="3507924"/>
                  <a:pt x="3097761" y="3507924"/>
                </a:cubicBezTo>
                <a:cubicBezTo>
                  <a:pt x="3082781" y="3507924"/>
                  <a:pt x="3068186" y="3499281"/>
                  <a:pt x="3053018" y="3497743"/>
                </a:cubicBezTo>
                <a:cubicBezTo>
                  <a:pt x="3032275" y="3495825"/>
                  <a:pt x="3008462" y="3490639"/>
                  <a:pt x="2990411" y="3497937"/>
                </a:cubicBezTo>
                <a:cubicBezTo>
                  <a:pt x="2947971" y="3515220"/>
                  <a:pt x="2913598" y="3500817"/>
                  <a:pt x="2876535" y="3483727"/>
                </a:cubicBezTo>
                <a:cubicBezTo>
                  <a:pt x="2840045" y="3466826"/>
                  <a:pt x="2801638" y="3453386"/>
                  <a:pt x="2762848" y="3442245"/>
                </a:cubicBezTo>
                <a:cubicBezTo>
                  <a:pt x="2748254" y="3438213"/>
                  <a:pt x="2730779" y="3444935"/>
                  <a:pt x="2714647" y="3446277"/>
                </a:cubicBezTo>
                <a:cubicBezTo>
                  <a:pt x="2708884" y="3446663"/>
                  <a:pt x="2702546" y="3447239"/>
                  <a:pt x="2697364" y="3445319"/>
                </a:cubicBezTo>
                <a:cubicBezTo>
                  <a:pt x="2647242" y="3426883"/>
                  <a:pt x="2596350" y="3412864"/>
                  <a:pt x="2542006" y="3422464"/>
                </a:cubicBezTo>
                <a:cubicBezTo>
                  <a:pt x="2537013" y="3423426"/>
                  <a:pt x="2531443" y="3421314"/>
                  <a:pt x="2526449" y="3419970"/>
                </a:cubicBezTo>
                <a:cubicBezTo>
                  <a:pt x="2502060" y="3413056"/>
                  <a:pt x="2478247" y="3402110"/>
                  <a:pt x="2453476" y="3399614"/>
                </a:cubicBezTo>
                <a:cubicBezTo>
                  <a:pt x="2392408" y="3393469"/>
                  <a:pt x="2330957" y="3390971"/>
                  <a:pt x="2269501" y="3386939"/>
                </a:cubicBezTo>
                <a:cubicBezTo>
                  <a:pt x="2265661" y="3386747"/>
                  <a:pt x="2261629" y="3386747"/>
                  <a:pt x="2258173" y="3385403"/>
                </a:cubicBezTo>
                <a:cubicBezTo>
                  <a:pt x="2235512" y="3377145"/>
                  <a:pt x="2215733" y="3379835"/>
                  <a:pt x="2196526" y="3395579"/>
                </a:cubicBezTo>
                <a:cubicBezTo>
                  <a:pt x="2188078" y="3402494"/>
                  <a:pt x="2176555" y="3406142"/>
                  <a:pt x="2165995" y="3409984"/>
                </a:cubicBezTo>
                <a:cubicBezTo>
                  <a:pt x="2150438" y="3415746"/>
                  <a:pt x="2134500" y="3421314"/>
                  <a:pt x="2118369" y="3424963"/>
                </a:cubicBezTo>
                <a:cubicBezTo>
                  <a:pt x="2102428" y="3428419"/>
                  <a:pt x="2085338" y="3433219"/>
                  <a:pt x="2069975" y="3430533"/>
                </a:cubicBezTo>
                <a:cubicBezTo>
                  <a:pt x="2042322" y="3425731"/>
                  <a:pt x="2016011" y="3414978"/>
                  <a:pt x="1988742" y="3407870"/>
                </a:cubicBezTo>
                <a:cubicBezTo>
                  <a:pt x="1979334" y="3405374"/>
                  <a:pt x="1968961" y="3405760"/>
                  <a:pt x="1959169" y="3405566"/>
                </a:cubicBezTo>
                <a:cubicBezTo>
                  <a:pt x="1936700" y="3404992"/>
                  <a:pt x="1913655" y="3410560"/>
                  <a:pt x="1893300" y="3394621"/>
                </a:cubicBezTo>
                <a:cubicBezTo>
                  <a:pt x="1874482" y="3379643"/>
                  <a:pt x="1855467" y="3384057"/>
                  <a:pt x="1835688" y="3395389"/>
                </a:cubicBezTo>
                <a:cubicBezTo>
                  <a:pt x="1821477" y="3403456"/>
                  <a:pt x="1805349" y="3409792"/>
                  <a:pt x="1789408" y="3412864"/>
                </a:cubicBezTo>
                <a:cubicBezTo>
                  <a:pt x="1767515" y="3417088"/>
                  <a:pt x="1745815" y="3418818"/>
                  <a:pt x="1722194" y="3416320"/>
                </a:cubicBezTo>
                <a:cubicBezTo>
                  <a:pt x="1705487" y="3414592"/>
                  <a:pt x="1691850" y="3413824"/>
                  <a:pt x="1678792" y="3403646"/>
                </a:cubicBezTo>
                <a:cubicBezTo>
                  <a:pt x="1676682" y="3402110"/>
                  <a:pt x="1672842" y="3401726"/>
                  <a:pt x="1669960" y="3401920"/>
                </a:cubicBezTo>
                <a:cubicBezTo>
                  <a:pt x="1632128" y="3405184"/>
                  <a:pt x="1594681" y="3403456"/>
                  <a:pt x="1556465" y="3401150"/>
                </a:cubicBezTo>
                <a:cubicBezTo>
                  <a:pt x="1507881" y="3398077"/>
                  <a:pt x="1456797" y="3407102"/>
                  <a:pt x="1414742" y="3439365"/>
                </a:cubicBezTo>
                <a:cubicBezTo>
                  <a:pt x="1408597" y="3444167"/>
                  <a:pt x="1399379" y="3446277"/>
                  <a:pt x="1391313" y="3447431"/>
                </a:cubicBezTo>
                <a:cubicBezTo>
                  <a:pt x="1353289" y="3452424"/>
                  <a:pt x="1315074" y="3455882"/>
                  <a:pt x="1277050" y="3461450"/>
                </a:cubicBezTo>
                <a:cubicBezTo>
                  <a:pt x="1256309" y="3464522"/>
                  <a:pt x="1234609" y="3467212"/>
                  <a:pt x="1215792" y="3475661"/>
                </a:cubicBezTo>
                <a:cubicBezTo>
                  <a:pt x="1197357" y="3483917"/>
                  <a:pt x="1182567" y="3493711"/>
                  <a:pt x="1171622" y="3476429"/>
                </a:cubicBezTo>
                <a:cubicBezTo>
                  <a:pt x="1152035" y="3485647"/>
                  <a:pt x="1134940" y="3493329"/>
                  <a:pt x="1118238" y="3501586"/>
                </a:cubicBezTo>
                <a:cubicBezTo>
                  <a:pt x="1112090" y="3504658"/>
                  <a:pt x="1106906" y="3509652"/>
                  <a:pt x="1100759" y="3512532"/>
                </a:cubicBezTo>
                <a:cubicBezTo>
                  <a:pt x="1094229" y="3515606"/>
                  <a:pt x="1086933" y="3517524"/>
                  <a:pt x="1079829" y="3519060"/>
                </a:cubicBezTo>
                <a:cubicBezTo>
                  <a:pt x="1048141" y="3525974"/>
                  <a:pt x="1016454" y="3532311"/>
                  <a:pt x="984963" y="3539801"/>
                </a:cubicBezTo>
                <a:cubicBezTo>
                  <a:pt x="978814" y="3541337"/>
                  <a:pt x="973630" y="3547483"/>
                  <a:pt x="968060" y="3551515"/>
                </a:cubicBezTo>
                <a:cubicBezTo>
                  <a:pt x="964412" y="3554204"/>
                  <a:pt x="960764" y="3558236"/>
                  <a:pt x="956730" y="3558814"/>
                </a:cubicBezTo>
                <a:cubicBezTo>
                  <a:pt x="926004" y="3563422"/>
                  <a:pt x="895471" y="3568800"/>
                  <a:pt x="864554" y="3571104"/>
                </a:cubicBezTo>
                <a:cubicBezTo>
                  <a:pt x="838629" y="3573022"/>
                  <a:pt x="813662" y="3572448"/>
                  <a:pt x="806942" y="3605862"/>
                </a:cubicBezTo>
                <a:cubicBezTo>
                  <a:pt x="805790" y="3611624"/>
                  <a:pt x="797532" y="3617770"/>
                  <a:pt x="791197" y="3620648"/>
                </a:cubicBezTo>
                <a:cubicBezTo>
                  <a:pt x="773144" y="3628906"/>
                  <a:pt x="753938" y="3634475"/>
                  <a:pt x="736079" y="3642925"/>
                </a:cubicBezTo>
                <a:cubicBezTo>
                  <a:pt x="677509" y="3671154"/>
                  <a:pt x="616250" y="3689015"/>
                  <a:pt x="550764" y="3685751"/>
                </a:cubicBezTo>
                <a:cubicBezTo>
                  <a:pt x="530409" y="3684791"/>
                  <a:pt x="510628" y="3674418"/>
                  <a:pt x="497762" y="3670578"/>
                </a:cubicBezTo>
                <a:cubicBezTo>
                  <a:pt x="460700" y="3685751"/>
                  <a:pt x="429589" y="3700345"/>
                  <a:pt x="397134" y="3711290"/>
                </a:cubicBezTo>
                <a:cubicBezTo>
                  <a:pt x="368521" y="3721084"/>
                  <a:pt x="338562" y="3727230"/>
                  <a:pt x="309178" y="3734335"/>
                </a:cubicBezTo>
                <a:cubicBezTo>
                  <a:pt x="298424" y="3737025"/>
                  <a:pt x="287479" y="3738561"/>
                  <a:pt x="276533" y="3739905"/>
                </a:cubicBezTo>
                <a:cubicBezTo>
                  <a:pt x="242352" y="3744129"/>
                  <a:pt x="206632" y="3733953"/>
                  <a:pt x="173219" y="3750083"/>
                </a:cubicBezTo>
                <a:cubicBezTo>
                  <a:pt x="155742" y="3758534"/>
                  <a:pt x="138458" y="3768710"/>
                  <a:pt x="120023" y="3773128"/>
                </a:cubicBezTo>
                <a:cubicBezTo>
                  <a:pt x="100244" y="3777928"/>
                  <a:pt x="80895" y="3785419"/>
                  <a:pt x="61139" y="3790771"/>
                </a:cubicBezTo>
                <a:lnTo>
                  <a:pt x="0" y="3795581"/>
                </a:lnTo>
                <a:lnTo>
                  <a:pt x="0" y="3082393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53EC9DDD-6FA3-4DBE-C9A1-3972180793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807760"/>
              </p:ext>
            </p:extLst>
          </p:nvPr>
        </p:nvGraphicFramePr>
        <p:xfrm>
          <a:off x="5203371" y="4075550"/>
          <a:ext cx="6988629" cy="278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4168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AAA14-0657-55E9-DEF5-9EE89676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GB" sz="2400" b="1" i="0">
                <a:effectLst/>
                <a:latin typeface="Arial" panose="020B0604020202020204" pitchFamily="34" charset="0"/>
              </a:rPr>
              <a:t>Air Pollution and Emergency Hospital Admission-Evidences from Lisbon Metropolitan Area, Portugal</a:t>
            </a:r>
            <a:br>
              <a:rPr lang="en-GB" sz="2400" b="1" i="0">
                <a:effectLst/>
                <a:latin typeface="Arial" panose="020B0604020202020204" pitchFamily="34" charset="0"/>
              </a:rPr>
            </a:br>
            <a:endParaRPr lang="en-US" sz="2400"/>
          </a:p>
        </p:txBody>
      </p:sp>
      <p:pic>
        <p:nvPicPr>
          <p:cNvPr id="5" name="Picture 4" descr="Smoke coming out of a factory&#10;&#10;Description automatically generated">
            <a:extLst>
              <a:ext uri="{FF2B5EF4-FFF2-40B4-BE49-F238E27FC236}">
                <a16:creationId xmlns:a16="http://schemas.microsoft.com/office/drawing/2014/main" id="{5D7741FF-4EAE-54D3-A66D-5FAF5ED0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6" r="2673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E1DF-FD8D-ABDA-75E9-8C1EF53A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2815771"/>
            <a:ext cx="5152572" cy="4042229"/>
          </a:xfrm>
        </p:spPr>
        <p:txBody>
          <a:bodyPr anchor="t">
            <a:normAutofit/>
          </a:bodyPr>
          <a:lstStyle/>
          <a:p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Ozone (O3) is highlighted as a significant predictor of hospital admissions for the under-15 age group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articulate matter (PM10) is more predictive for those over 64, indicating age-specific vulnerabilities.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istinct difference in air pollution levels and related health outcomes between the urban core and suburban areas</a:t>
            </a:r>
          </a:p>
          <a:p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Ordinary Least Squares (OLS) regression and semi-elasticity for methodology approach.</a:t>
            </a:r>
          </a:p>
          <a:p>
            <a:r>
              <a:rPr lang="en-GB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research gap 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identified due to the lack of comprehensive air pollution data across all territories in the LMA, suggesting a need for expanded data collection and analysis.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341</Words>
  <Application>Microsoft Macintosh PowerPoint</Application>
  <PresentationFormat>Widescreen</PresentationFormat>
  <Paragraphs>26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Arial</vt:lpstr>
      <vt:lpstr>Arial Nova Cond</vt:lpstr>
      <vt:lpstr>Impact</vt:lpstr>
      <vt:lpstr>Times New Roman</vt:lpstr>
      <vt:lpstr>TornVTI</vt:lpstr>
      <vt:lpstr>Literature Review</vt:lpstr>
      <vt:lpstr>1. Short-term effects of air pollution on health: a European approach using epidemiologic time series data: the APHEA protocol.</vt:lpstr>
      <vt:lpstr>Short-term effects of air pollution on a range of cardiovascular events in England and Wales: Case-crossover analysis of the MINAP database, hospital admissions and mortality </vt:lpstr>
      <vt:lpstr>Health Impacts of Air Pollution in Bristol  February 2017 </vt:lpstr>
      <vt:lpstr>Air Pollution and Emergency Hospital Admission-Evidences from Lisbon Metropolitan Area, Portugal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Review</dc:title>
  <dc:creator>Jabed Hossain</dc:creator>
  <cp:lastModifiedBy>Jabed Hossain</cp:lastModifiedBy>
  <cp:revision>3</cp:revision>
  <dcterms:created xsi:type="dcterms:W3CDTF">2024-04-23T19:24:33Z</dcterms:created>
  <dcterms:modified xsi:type="dcterms:W3CDTF">2024-04-26T00:36:12Z</dcterms:modified>
</cp:coreProperties>
</file>